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344" r:id="rId1"/>
  </p:sldMasterIdLst>
  <p:notesMasterIdLst>
    <p:notesMasterId r:id="rId29"/>
  </p:notesMasterIdLst>
  <p:handoutMasterIdLst>
    <p:handoutMasterId r:id="rId30"/>
  </p:handoutMasterIdLst>
  <p:sldIdLst>
    <p:sldId id="256" r:id="rId2"/>
    <p:sldId id="257" r:id="rId3"/>
    <p:sldId id="258" r:id="rId4"/>
    <p:sldId id="260" r:id="rId5"/>
    <p:sldId id="279" r:id="rId6"/>
    <p:sldId id="275" r:id="rId7"/>
    <p:sldId id="261" r:id="rId8"/>
    <p:sldId id="267" r:id="rId9"/>
    <p:sldId id="268" r:id="rId10"/>
    <p:sldId id="269" r:id="rId11"/>
    <p:sldId id="270" r:id="rId12"/>
    <p:sldId id="280" r:id="rId13"/>
    <p:sldId id="281" r:id="rId14"/>
    <p:sldId id="284" r:id="rId15"/>
    <p:sldId id="264" r:id="rId16"/>
    <p:sldId id="265" r:id="rId17"/>
    <p:sldId id="266" r:id="rId18"/>
    <p:sldId id="278" r:id="rId19"/>
    <p:sldId id="276" r:id="rId20"/>
    <p:sldId id="287" r:id="rId21"/>
    <p:sldId id="288" r:id="rId22"/>
    <p:sldId id="289" r:id="rId23"/>
    <p:sldId id="262" r:id="rId24"/>
    <p:sldId id="271" r:id="rId25"/>
    <p:sldId id="272" r:id="rId26"/>
    <p:sldId id="273" r:id="rId27"/>
    <p:sldId id="274"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45" autoAdjust="0"/>
    <p:restoredTop sz="86390" autoAdjust="0"/>
  </p:normalViewPr>
  <p:slideViewPr>
    <p:cSldViewPr snapToGrid="0" snapToObjects="1">
      <p:cViewPr>
        <p:scale>
          <a:sx n="70" d="100"/>
          <a:sy n="70" d="100"/>
        </p:scale>
        <p:origin x="-894" y="-6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H:\untitled.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H:\untitle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latin typeface="Times New Roman" pitchFamily="18" charset="0"/>
                <a:cs typeface="Times New Roman" pitchFamily="18" charset="0"/>
              </a:rPr>
              <a:t>Mass Density of Magnetic Grains</a:t>
            </a:r>
          </a:p>
        </c:rich>
      </c:tx>
      <c:layout>
        <c:manualLayout>
          <c:xMode val="edge"/>
          <c:yMode val="edge"/>
          <c:x val="0.11297679319221339"/>
          <c:y val="3.4487663923459526E-2"/>
        </c:manualLayout>
      </c:layout>
    </c:title>
    <c:plotArea>
      <c:layout/>
      <c:scatterChart>
        <c:scatterStyle val="smoothMarker"/>
        <c:ser>
          <c:idx val="0"/>
          <c:order val="0"/>
          <c:tx>
            <c:v>Mass of Magnetic Fraction</c:v>
          </c:tx>
          <c:xVal>
            <c:numRef>
              <c:f>Sheet1!$A$2:$A$12</c:f>
              <c:numCache>
                <c:formatCode>General</c:formatCode>
                <c:ptCount val="11"/>
                <c:pt idx="0">
                  <c:v>12</c:v>
                </c:pt>
                <c:pt idx="1">
                  <c:v>18</c:v>
                </c:pt>
                <c:pt idx="2">
                  <c:v>24</c:v>
                </c:pt>
                <c:pt idx="3">
                  <c:v>30</c:v>
                </c:pt>
                <c:pt idx="4">
                  <c:v>36</c:v>
                </c:pt>
                <c:pt idx="5">
                  <c:v>42</c:v>
                </c:pt>
                <c:pt idx="6">
                  <c:v>48</c:v>
                </c:pt>
                <c:pt idx="7">
                  <c:v>54</c:v>
                </c:pt>
                <c:pt idx="8">
                  <c:v>60</c:v>
                </c:pt>
                <c:pt idx="9">
                  <c:v>66</c:v>
                </c:pt>
                <c:pt idx="10">
                  <c:v>72</c:v>
                </c:pt>
              </c:numCache>
            </c:numRef>
          </c:xVal>
          <c:yVal>
            <c:numRef>
              <c:f>Sheet1!$B$2:$B$12</c:f>
              <c:numCache>
                <c:formatCode>General</c:formatCode>
                <c:ptCount val="11"/>
                <c:pt idx="0">
                  <c:v>6.7329999999999997</c:v>
                </c:pt>
                <c:pt idx="1">
                  <c:v>5.8</c:v>
                </c:pt>
                <c:pt idx="2">
                  <c:v>11.917</c:v>
                </c:pt>
                <c:pt idx="3">
                  <c:v>8.860000000000003</c:v>
                </c:pt>
                <c:pt idx="4">
                  <c:v>9.4730000000000008</c:v>
                </c:pt>
                <c:pt idx="5">
                  <c:v>6.9669999999999996</c:v>
                </c:pt>
                <c:pt idx="6">
                  <c:v>10.313000000000002</c:v>
                </c:pt>
                <c:pt idx="7">
                  <c:v>8.9330000000000016</c:v>
                </c:pt>
                <c:pt idx="8">
                  <c:v>10.07</c:v>
                </c:pt>
                <c:pt idx="9">
                  <c:v>9.3130000000000006</c:v>
                </c:pt>
                <c:pt idx="10">
                  <c:v>8.6670000000000016</c:v>
                </c:pt>
              </c:numCache>
            </c:numRef>
          </c:yVal>
          <c:smooth val="1"/>
        </c:ser>
        <c:axId val="49816704"/>
        <c:axId val="49817856"/>
      </c:scatterChart>
      <c:valAx>
        <c:axId val="49816704"/>
        <c:scaling>
          <c:orientation val="minMax"/>
        </c:scaling>
        <c:axPos val="b"/>
        <c:title>
          <c:tx>
            <c:rich>
              <a:bodyPr/>
              <a:lstStyle/>
              <a:p>
                <a:pPr>
                  <a:defRPr>
                    <a:latin typeface="Times New Roman" pitchFamily="18" charset="0"/>
                    <a:cs typeface="Times New Roman" pitchFamily="18" charset="0"/>
                  </a:defRPr>
                </a:pPr>
                <a:r>
                  <a:rPr lang="en-US" dirty="0" smtClean="0">
                    <a:latin typeface="Times New Roman" pitchFamily="18" charset="0"/>
                    <a:cs typeface="Times New Roman" pitchFamily="18" charset="0"/>
                  </a:rPr>
                  <a:t>Core Sample Depths (cm)</a:t>
                </a:r>
                <a:endParaRPr lang="en-US" dirty="0">
                  <a:latin typeface="Times New Roman" pitchFamily="18" charset="0"/>
                  <a:cs typeface="Times New Roman" pitchFamily="18" charset="0"/>
                </a:endParaRPr>
              </a:p>
            </c:rich>
          </c:tx>
          <c:layout/>
        </c:title>
        <c:numFmt formatCode="General" sourceLinked="1"/>
        <c:majorTickMark val="none"/>
        <c:tickLblPos val="nextTo"/>
        <c:crossAx val="49817856"/>
        <c:crosses val="autoZero"/>
        <c:crossBetween val="midCat"/>
      </c:valAx>
      <c:valAx>
        <c:axId val="49817856"/>
        <c:scaling>
          <c:orientation val="minMax"/>
        </c:scaling>
        <c:axPos val="l"/>
        <c:majorGridlines/>
        <c:title>
          <c:tx>
            <c:rich>
              <a:bodyPr/>
              <a:lstStyle/>
              <a:p>
                <a:pPr>
                  <a:defRPr b="0">
                    <a:latin typeface="Times New Roman" pitchFamily="18" charset="0"/>
                    <a:cs typeface="Times New Roman" pitchFamily="18" charset="0"/>
                  </a:defRPr>
                </a:pPr>
                <a:r>
                  <a:rPr lang="en-US" sz="1100" b="0" dirty="0" smtClean="0">
                    <a:latin typeface="Times New Roman" pitchFamily="18" charset="0"/>
                    <a:cs typeface="Times New Roman" pitchFamily="18" charset="0"/>
                  </a:rPr>
                  <a:t>Mass Density of Grains</a:t>
                </a:r>
                <a:endParaRPr lang="en-US" sz="1100" b="0" dirty="0">
                  <a:latin typeface="Times New Roman" pitchFamily="18" charset="0"/>
                  <a:cs typeface="Times New Roman" pitchFamily="18" charset="0"/>
                </a:endParaRPr>
              </a:p>
            </c:rich>
          </c:tx>
          <c:layout>
            <c:manualLayout>
              <c:xMode val="edge"/>
              <c:yMode val="edge"/>
              <c:x val="2.4837371443378862E-2"/>
              <c:y val="0.3460942563939523"/>
            </c:manualLayout>
          </c:layout>
        </c:title>
        <c:numFmt formatCode="General" sourceLinked="1"/>
        <c:majorTickMark val="none"/>
        <c:tickLblPos val="nextTo"/>
        <c:crossAx val="49816704"/>
        <c:crosses val="autoZero"/>
        <c:crossBetween val="midCat"/>
      </c:valAx>
    </c:plotArea>
    <c:legend>
      <c:legendPos val="r"/>
      <c:layout/>
      <c:txPr>
        <a:bodyPr/>
        <a:lstStyle/>
        <a:p>
          <a:pPr>
            <a:defRPr>
              <a:latin typeface="Times New Roman" pitchFamily="18" charset="0"/>
              <a:cs typeface="Times New Roman" pitchFamily="18" charset="0"/>
            </a:defRPr>
          </a:pPr>
          <a:endParaRPr lang="en-US"/>
        </a:p>
      </c:txPr>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rot="0" anchor="t" anchorCtr="1"/>
          <a:lstStyle/>
          <a:p>
            <a:pPr>
              <a:defRPr/>
            </a:pPr>
            <a:r>
              <a:rPr lang="en-US" sz="1200" baseline="0" dirty="0">
                <a:latin typeface="Times New Roman" pitchFamily="18" charset="0"/>
                <a:cs typeface="Times New Roman" pitchFamily="18" charset="0"/>
              </a:rPr>
              <a:t>Ratio of Small </a:t>
            </a:r>
            <a:r>
              <a:rPr lang="en-US" sz="1200" baseline="0" dirty="0" err="1">
                <a:latin typeface="Times New Roman" pitchFamily="18" charset="0"/>
                <a:cs typeface="Times New Roman" pitchFamily="18" charset="0"/>
              </a:rPr>
              <a:t>Mag</a:t>
            </a:r>
            <a:r>
              <a:rPr lang="en-US" sz="1200" baseline="0" dirty="0">
                <a:latin typeface="Times New Roman" pitchFamily="18" charset="0"/>
                <a:cs typeface="Times New Roman" pitchFamily="18" charset="0"/>
              </a:rPr>
              <a:t>-Grain density to Total </a:t>
            </a:r>
            <a:r>
              <a:rPr lang="en-US" sz="1200" baseline="0" dirty="0" err="1">
                <a:latin typeface="Times New Roman" pitchFamily="18" charset="0"/>
                <a:cs typeface="Times New Roman" pitchFamily="18" charset="0"/>
              </a:rPr>
              <a:t>Mag</a:t>
            </a:r>
            <a:r>
              <a:rPr lang="en-US" sz="1200" baseline="0" dirty="0">
                <a:latin typeface="Times New Roman" pitchFamily="18" charset="0"/>
                <a:cs typeface="Times New Roman" pitchFamily="18" charset="0"/>
              </a:rPr>
              <a:t>-Grain Density (%) </a:t>
            </a:r>
            <a:endParaRPr lang="en-US" sz="1200" dirty="0">
              <a:latin typeface="Times New Roman" pitchFamily="18" charset="0"/>
              <a:cs typeface="Times New Roman" pitchFamily="18" charset="0"/>
            </a:endParaRPr>
          </a:p>
        </c:rich>
      </c:tx>
      <c:layout/>
    </c:title>
    <c:plotArea>
      <c:layout/>
      <c:scatterChart>
        <c:scatterStyle val="smoothMarker"/>
        <c:ser>
          <c:idx val="0"/>
          <c:order val="0"/>
          <c:tx>
            <c:v>d &lt; 53 µm</c:v>
          </c:tx>
          <c:xVal>
            <c:numRef>
              <c:f>Sheet1!$B$40:$B$45</c:f>
              <c:numCache>
                <c:formatCode>0.0</c:formatCode>
                <c:ptCount val="6"/>
                <c:pt idx="0">
                  <c:v>60.96</c:v>
                </c:pt>
                <c:pt idx="1">
                  <c:v>91.440000000000026</c:v>
                </c:pt>
                <c:pt idx="2">
                  <c:v>106.67999999999998</c:v>
                </c:pt>
                <c:pt idx="3">
                  <c:v>121.92</c:v>
                </c:pt>
                <c:pt idx="4">
                  <c:v>137.16</c:v>
                </c:pt>
                <c:pt idx="5">
                  <c:v>152.4</c:v>
                </c:pt>
              </c:numCache>
            </c:numRef>
          </c:xVal>
          <c:yVal>
            <c:numRef>
              <c:f>Sheet1!$C$40:$C$45</c:f>
              <c:numCache>
                <c:formatCode>0.0</c:formatCode>
                <c:ptCount val="6"/>
                <c:pt idx="0">
                  <c:v>0.4900000000000001</c:v>
                </c:pt>
                <c:pt idx="1">
                  <c:v>1.3823881571786221</c:v>
                </c:pt>
                <c:pt idx="2">
                  <c:v>0.47932893948472155</c:v>
                </c:pt>
                <c:pt idx="3">
                  <c:v>2.9298609055933698</c:v>
                </c:pt>
                <c:pt idx="4">
                  <c:v>0.97862767154105779</c:v>
                </c:pt>
                <c:pt idx="5">
                  <c:v>1.960199004975125</c:v>
                </c:pt>
              </c:numCache>
            </c:numRef>
          </c:yVal>
          <c:smooth val="1"/>
        </c:ser>
        <c:axId val="49981696"/>
        <c:axId val="50041216"/>
      </c:scatterChart>
      <c:valAx>
        <c:axId val="49981696"/>
        <c:scaling>
          <c:orientation val="minMax"/>
        </c:scaling>
        <c:axPos val="b"/>
        <c:title>
          <c:tx>
            <c:rich>
              <a:bodyPr/>
              <a:lstStyle/>
              <a:p>
                <a:pPr>
                  <a:defRPr b="1" spc="300">
                    <a:latin typeface="Times New Roman" pitchFamily="18" charset="0"/>
                    <a:cs typeface="Times New Roman" pitchFamily="18" charset="0"/>
                  </a:defRPr>
                </a:pPr>
                <a:r>
                  <a:rPr lang="en-US" b="1" spc="300" dirty="0" smtClean="0">
                    <a:latin typeface="Times New Roman" pitchFamily="18" charset="0"/>
                    <a:cs typeface="Times New Roman" pitchFamily="18" charset="0"/>
                  </a:rPr>
                  <a:t>Core</a:t>
                </a:r>
                <a:r>
                  <a:rPr lang="en-US" b="1" spc="300" baseline="0" dirty="0" smtClean="0">
                    <a:latin typeface="Times New Roman" pitchFamily="18" charset="0"/>
                    <a:cs typeface="Times New Roman" pitchFamily="18" charset="0"/>
                  </a:rPr>
                  <a:t> Sample Depths (cm)</a:t>
                </a:r>
                <a:endParaRPr lang="en-US" b="1" spc="300" dirty="0">
                  <a:latin typeface="Times New Roman" pitchFamily="18" charset="0"/>
                  <a:cs typeface="Times New Roman" pitchFamily="18" charset="0"/>
                </a:endParaRPr>
              </a:p>
            </c:rich>
          </c:tx>
          <c:layout>
            <c:manualLayout>
              <c:xMode val="edge"/>
              <c:yMode val="edge"/>
              <c:x val="0.22386289526857894"/>
              <c:y val="0.90844060174155505"/>
            </c:manualLayout>
          </c:layout>
        </c:title>
        <c:numFmt formatCode="0.0" sourceLinked="1"/>
        <c:majorTickMark val="none"/>
        <c:tickLblPos val="nextTo"/>
        <c:crossAx val="50041216"/>
        <c:crosses val="autoZero"/>
        <c:crossBetween val="midCat"/>
      </c:valAx>
      <c:valAx>
        <c:axId val="50041216"/>
        <c:scaling>
          <c:orientation val="minMax"/>
        </c:scaling>
        <c:axPos val="l"/>
        <c:majorGridlines/>
        <c:title>
          <c:tx>
            <c:rich>
              <a:bodyPr/>
              <a:lstStyle/>
              <a:p>
                <a:pPr>
                  <a:defRPr b="0" spc="300">
                    <a:latin typeface="Times New Roman" pitchFamily="18" charset="0"/>
                    <a:cs typeface="Times New Roman" pitchFamily="18" charset="0"/>
                  </a:defRPr>
                </a:pPr>
                <a:r>
                  <a:rPr lang="en-US" b="0" spc="300" dirty="0" smtClean="0">
                    <a:latin typeface="Times New Roman" pitchFamily="18" charset="0"/>
                    <a:cs typeface="Times New Roman" pitchFamily="18" charset="0"/>
                  </a:rPr>
                  <a:t>Percentage of Small Magnetic Grain</a:t>
                </a:r>
                <a:endParaRPr lang="en-US" b="0" spc="300" dirty="0">
                  <a:latin typeface="Times New Roman" pitchFamily="18" charset="0"/>
                  <a:cs typeface="Times New Roman" pitchFamily="18" charset="0"/>
                </a:endParaRPr>
              </a:p>
            </c:rich>
          </c:tx>
          <c:layout/>
        </c:title>
        <c:numFmt formatCode="0.0" sourceLinked="1"/>
        <c:majorTickMark val="none"/>
        <c:tickLblPos val="nextTo"/>
        <c:crossAx val="49981696"/>
        <c:crosses val="autoZero"/>
        <c:crossBetween val="midCat"/>
      </c:valAx>
    </c:plotArea>
    <c:legend>
      <c:legendPos val="r"/>
      <c:layout/>
      <c:txPr>
        <a:bodyPr/>
        <a:lstStyle/>
        <a:p>
          <a:pPr>
            <a:defRPr sz="1100" spc="300">
              <a:latin typeface="Times New Roman" pitchFamily="18" charset="0"/>
              <a:cs typeface="Times New Roman" pitchFamily="18" charset="0"/>
            </a:defRPr>
          </a:pPr>
          <a:endParaRPr lang="en-US"/>
        </a:p>
      </c:txPr>
    </c:legend>
    <c:plotVisOnly val="1"/>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2E08892-5B3A-4A0F-A283-0266ADFBC65E}" type="datetimeFigureOut">
              <a:rPr lang="en-US" smtClean="0"/>
              <a:pPr/>
              <a:t>8/26/2010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F8C397A-F361-446C-813A-2D9D209D094D}"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419D72-CC02-2746-9B2D-02CC952EE2CA}" type="datetimeFigureOut">
              <a:rPr lang="en-US" smtClean="0"/>
              <a:pPr/>
              <a:t>8/26/2010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7C9263-8DFF-7146-A431-A73EDEA2CDA6}"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Times New Roman" pitchFamily="18" charset="0"/>
                <a:ea typeface="+mn-ea"/>
                <a:cs typeface="Times New Roman" pitchFamily="18" charset="0"/>
              </a:rPr>
              <a:t>Last Glacial Maximum (LGM)- </a:t>
            </a:r>
            <a:r>
              <a:rPr lang="en-US" sz="1200" kern="1200" dirty="0" smtClean="0">
                <a:solidFill>
                  <a:schemeClr val="tx1"/>
                </a:solidFill>
                <a:latin typeface="Times New Roman" pitchFamily="18" charset="0"/>
                <a:ea typeface="+mn-ea"/>
                <a:cs typeface="Times New Roman" pitchFamily="18" charset="0"/>
              </a:rPr>
              <a:t>refers to the period in earth's history when the glaciers were at their thickest and the sea levels at their lowest </a:t>
            </a:r>
            <a:r>
              <a:rPr lang="en-US" dirty="0" smtClean="0">
                <a:latin typeface="Times New Roman" pitchFamily="18" charset="0"/>
                <a:cs typeface="Times New Roman" pitchFamily="18" charset="0"/>
              </a:rPr>
              <a:t>approximately 20,000 years ago</a:t>
            </a:r>
            <a:endParaRPr lang="en-US" sz="1200" kern="1200" dirty="0" smtClean="0">
              <a:solidFill>
                <a:schemeClr val="tx1"/>
              </a:solidFill>
              <a:latin typeface="Times New Roman" pitchFamily="18" charset="0"/>
              <a:ea typeface="+mn-ea"/>
              <a:cs typeface="Times New Roman" pitchFamily="18" charset="0"/>
            </a:endParaRPr>
          </a:p>
          <a:p>
            <a:r>
              <a:rPr lang="en-US" sz="1200" b="1" kern="1200" dirty="0" smtClean="0">
                <a:solidFill>
                  <a:schemeClr val="tx1"/>
                </a:solidFill>
                <a:latin typeface="Times New Roman" pitchFamily="18" charset="0"/>
                <a:ea typeface="+mn-ea"/>
                <a:cs typeface="Times New Roman" pitchFamily="18" charset="0"/>
              </a:rPr>
              <a:t>Pleistocene-end </a:t>
            </a:r>
            <a:r>
              <a:rPr lang="en-US" sz="1200" b="1" kern="1200" dirty="0" smtClean="0">
                <a:solidFill>
                  <a:schemeClr val="tx1"/>
                </a:solidFill>
                <a:latin typeface="Times New Roman" pitchFamily="18" charset="0"/>
                <a:ea typeface="+mn-ea"/>
                <a:cs typeface="Times New Roman" pitchFamily="18" charset="0"/>
              </a:rPr>
              <a:t>– </a:t>
            </a:r>
            <a:r>
              <a:rPr lang="en-US" sz="1200" kern="1200" dirty="0" smtClean="0">
                <a:solidFill>
                  <a:schemeClr val="tx1"/>
                </a:solidFill>
                <a:latin typeface="Times New Roman" pitchFamily="18" charset="0"/>
                <a:ea typeface="+mn-ea"/>
                <a:cs typeface="Times New Roman" pitchFamily="18" charset="0"/>
              </a:rPr>
              <a:t>2.6 million – 12,000 yrs BP; YD – 12,900 yrs BP ends</a:t>
            </a:r>
          </a:p>
          <a:p>
            <a:r>
              <a:rPr lang="en-US" sz="1200" b="1" kern="1200" dirty="0" smtClean="0">
                <a:solidFill>
                  <a:schemeClr val="tx1"/>
                </a:solidFill>
                <a:latin typeface="Times New Roman" pitchFamily="18" charset="0"/>
                <a:ea typeface="+mn-ea"/>
                <a:cs typeface="Times New Roman" pitchFamily="18" charset="0"/>
              </a:rPr>
              <a:t>Carolina </a:t>
            </a:r>
            <a:r>
              <a:rPr lang="en-US" sz="1200" b="1" kern="1200" dirty="0" smtClean="0">
                <a:solidFill>
                  <a:schemeClr val="tx1"/>
                </a:solidFill>
                <a:latin typeface="Times New Roman" pitchFamily="18" charset="0"/>
                <a:ea typeface="+mn-ea"/>
                <a:cs typeface="Times New Roman" pitchFamily="18" charset="0"/>
              </a:rPr>
              <a:t>Bays-</a:t>
            </a:r>
            <a:r>
              <a:rPr lang="en-US" sz="1200" kern="1200" dirty="0" smtClean="0">
                <a:solidFill>
                  <a:schemeClr val="tx1"/>
                </a:solidFill>
                <a:latin typeface="Times New Roman" pitchFamily="18" charset="0"/>
                <a:ea typeface="+mn-ea"/>
                <a:cs typeface="Times New Roman" pitchFamily="18" charset="0"/>
              </a:rPr>
              <a:t>shallow, SE-NW oriented, elliptical depressions (may or may not be wetlands or lakes) surrounded by a low rim; Delaware - Florida</a:t>
            </a:r>
          </a:p>
          <a:p>
            <a:r>
              <a:rPr lang="en-US" sz="1200" b="1" kern="1200" dirty="0" smtClean="0">
                <a:solidFill>
                  <a:schemeClr val="tx1"/>
                </a:solidFill>
                <a:latin typeface="Times New Roman" pitchFamily="18" charset="0"/>
                <a:ea typeface="+mn-ea"/>
                <a:cs typeface="Times New Roman" pitchFamily="18" charset="0"/>
              </a:rPr>
              <a:t>Slurry- </a:t>
            </a:r>
            <a:r>
              <a:rPr lang="en-US" sz="1200" kern="1200" dirty="0" smtClean="0">
                <a:solidFill>
                  <a:schemeClr val="tx1"/>
                </a:solidFill>
                <a:latin typeface="Times New Roman" pitchFamily="18" charset="0"/>
                <a:ea typeface="+mn-ea"/>
                <a:cs typeface="Times New Roman" pitchFamily="18" charset="0"/>
              </a:rPr>
              <a:t>mixture of soil samples and water </a:t>
            </a:r>
          </a:p>
          <a:p>
            <a:r>
              <a:rPr lang="en-US" sz="1200" b="1" kern="1200" dirty="0" err="1" smtClean="0">
                <a:solidFill>
                  <a:schemeClr val="tx1"/>
                </a:solidFill>
                <a:latin typeface="Times New Roman" pitchFamily="18" charset="0"/>
                <a:ea typeface="+mn-ea"/>
                <a:cs typeface="Times New Roman" pitchFamily="18" charset="0"/>
              </a:rPr>
              <a:t>Stratigraphy</a:t>
            </a:r>
            <a:r>
              <a:rPr lang="en-US" sz="1200" b="1" kern="1200" dirty="0" smtClean="0">
                <a:solidFill>
                  <a:schemeClr val="tx1"/>
                </a:solidFill>
                <a:latin typeface="Times New Roman" pitchFamily="18" charset="0"/>
                <a:ea typeface="+mn-ea"/>
                <a:cs typeface="Times New Roman" pitchFamily="18" charset="0"/>
              </a:rPr>
              <a:t>- </a:t>
            </a:r>
            <a:r>
              <a:rPr lang="en-US" sz="1200" kern="1200" dirty="0" smtClean="0">
                <a:solidFill>
                  <a:schemeClr val="tx1"/>
                </a:solidFill>
                <a:latin typeface="Times New Roman" pitchFamily="18" charset="0"/>
                <a:ea typeface="+mn-ea"/>
                <a:cs typeface="Times New Roman" pitchFamily="18" charset="0"/>
              </a:rPr>
              <a:t>study of rock layers and layering</a:t>
            </a:r>
          </a:p>
          <a:p>
            <a:r>
              <a:rPr lang="en-US" sz="1200" b="1" kern="1200" dirty="0" err="1" smtClean="0">
                <a:solidFill>
                  <a:schemeClr val="tx1"/>
                </a:solidFill>
                <a:latin typeface="Times New Roman" pitchFamily="18" charset="0"/>
                <a:ea typeface="+mn-ea"/>
                <a:cs typeface="Times New Roman" pitchFamily="18" charset="0"/>
              </a:rPr>
              <a:t>Microtektite</a:t>
            </a:r>
            <a:r>
              <a:rPr lang="en-US" sz="1200" b="1" kern="1200" dirty="0" smtClean="0">
                <a:solidFill>
                  <a:schemeClr val="tx1"/>
                </a:solidFill>
                <a:latin typeface="Times New Roman" pitchFamily="18" charset="0"/>
                <a:ea typeface="+mn-ea"/>
                <a:cs typeface="Times New Roman" pitchFamily="18" charset="0"/>
              </a:rPr>
              <a:t>-</a:t>
            </a:r>
            <a:r>
              <a:rPr lang="en-US" sz="1200" kern="1200" dirty="0" smtClean="0">
                <a:solidFill>
                  <a:schemeClr val="tx1"/>
                </a:solidFill>
                <a:latin typeface="Times New Roman" pitchFamily="18" charset="0"/>
                <a:ea typeface="+mn-ea"/>
                <a:cs typeface="Times New Roman" pitchFamily="18" charset="0"/>
              </a:rPr>
              <a:t> </a:t>
            </a:r>
            <a:r>
              <a:rPr lang="en-US" sz="1200" kern="1200" dirty="0" smtClean="0">
                <a:solidFill>
                  <a:schemeClr val="tx1"/>
                </a:solidFill>
                <a:latin typeface="Times New Roman" pitchFamily="18" charset="0"/>
                <a:ea typeface="+mn-ea"/>
                <a:cs typeface="Times New Roman" pitchFamily="18" charset="0"/>
              </a:rPr>
              <a:t>sub-millimeter –sized glassy spherules that are distal </a:t>
            </a:r>
            <a:r>
              <a:rPr lang="en-US" sz="1200" kern="1200" dirty="0" err="1" smtClean="0">
                <a:solidFill>
                  <a:schemeClr val="tx1"/>
                </a:solidFill>
                <a:latin typeface="Times New Roman" pitchFamily="18" charset="0"/>
                <a:ea typeface="+mn-ea"/>
                <a:cs typeface="Times New Roman" pitchFamily="18" charset="0"/>
              </a:rPr>
              <a:t>ejecta</a:t>
            </a:r>
            <a:r>
              <a:rPr lang="en-US" sz="1200" kern="1200" dirty="0" smtClean="0">
                <a:solidFill>
                  <a:schemeClr val="tx1"/>
                </a:solidFill>
                <a:latin typeface="Times New Roman" pitchFamily="18" charset="0"/>
                <a:ea typeface="+mn-ea"/>
                <a:cs typeface="Times New Roman" pitchFamily="18" charset="0"/>
              </a:rPr>
              <a:t> of meteorite impact events; unaltered impact glass produced during impact events from Cenozoic Era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Times New Roman" pitchFamily="18" charset="0"/>
                <a:ea typeface="+mn-ea"/>
                <a:cs typeface="Times New Roman" pitchFamily="18" charset="0"/>
              </a:rPr>
              <a:t>Scanning </a:t>
            </a:r>
            <a:r>
              <a:rPr lang="en-US" sz="1200" b="1" kern="1200" dirty="0" smtClean="0">
                <a:solidFill>
                  <a:schemeClr val="tx1"/>
                </a:solidFill>
                <a:latin typeface="Times New Roman" pitchFamily="18" charset="0"/>
                <a:ea typeface="+mn-ea"/>
                <a:cs typeface="Times New Roman" pitchFamily="18" charset="0"/>
              </a:rPr>
              <a:t>Electron Microscope – </a:t>
            </a:r>
            <a:r>
              <a:rPr lang="en-US" sz="1200" kern="1200" dirty="0" smtClean="0">
                <a:solidFill>
                  <a:schemeClr val="tx1"/>
                </a:solidFill>
                <a:latin typeface="Times New Roman" pitchFamily="18" charset="0"/>
                <a:ea typeface="+mn-ea"/>
                <a:cs typeface="Times New Roman" pitchFamily="18" charset="0"/>
              </a:rPr>
              <a:t>an electron microscope that images the sample surface by scanning it with a high-energy beam of electrons in a raster scan pattern.</a:t>
            </a:r>
          </a:p>
          <a:p>
            <a:endParaRPr lang="en-US" dirty="0"/>
          </a:p>
        </p:txBody>
      </p:sp>
      <p:sp>
        <p:nvSpPr>
          <p:cNvPr id="4" name="Slide Number Placeholder 3"/>
          <p:cNvSpPr>
            <a:spLocks noGrp="1"/>
          </p:cNvSpPr>
          <p:nvPr>
            <p:ph type="sldNum" sz="quarter" idx="10"/>
          </p:nvPr>
        </p:nvSpPr>
        <p:spPr/>
        <p:txBody>
          <a:bodyPr/>
          <a:lstStyle/>
          <a:p>
            <a:fld id="{207C9263-8DFF-7146-A431-A73EDEA2CDA6}"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Bulk grain material containing peaks were separated into 3 sizes: </a:t>
            </a:r>
            <a:r>
              <a:rPr lang="en-US" dirty="0" err="1" smtClean="0"/>
              <a:t>d</a:t>
            </a:r>
            <a:r>
              <a:rPr lang="en-US" dirty="0" smtClean="0"/>
              <a:t> &gt; 250 µ</a:t>
            </a:r>
            <a:r>
              <a:rPr lang="en-US" dirty="0" err="1" smtClean="0"/>
              <a:t>m</a:t>
            </a:r>
            <a:r>
              <a:rPr lang="en-US" dirty="0" smtClean="0"/>
              <a:t>, 53 µ</a:t>
            </a:r>
            <a:r>
              <a:rPr lang="en-US" dirty="0" err="1" smtClean="0"/>
              <a:t>m</a:t>
            </a:r>
            <a:r>
              <a:rPr lang="en-US" dirty="0" smtClean="0"/>
              <a:t> &lt; </a:t>
            </a:r>
            <a:r>
              <a:rPr lang="en-US" dirty="0" err="1" smtClean="0"/>
              <a:t>d</a:t>
            </a:r>
            <a:r>
              <a:rPr lang="en-US" dirty="0" smtClean="0"/>
              <a:t> &lt; 250 µ</a:t>
            </a:r>
            <a:r>
              <a:rPr lang="en-US" dirty="0" err="1" smtClean="0"/>
              <a:t>m</a:t>
            </a:r>
            <a:r>
              <a:rPr lang="en-US" dirty="0" smtClean="0"/>
              <a:t>, and 53 µ</a:t>
            </a:r>
            <a:r>
              <a:rPr lang="en-US" dirty="0" err="1" smtClean="0"/>
              <a:t>m</a:t>
            </a:r>
            <a:r>
              <a:rPr lang="en-US" dirty="0" smtClean="0"/>
              <a:t> &gt; </a:t>
            </a:r>
            <a:r>
              <a:rPr lang="en-US" dirty="0" err="1" smtClean="0"/>
              <a:t>d</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3 size portions were put into glass vials and their mass was measured.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207C9263-8DFF-7146-A431-A73EDEA2CDA6}"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Petri dishes containing 10-30 milligrams of the 53 </a:t>
            </a:r>
            <a:r>
              <a:rPr lang="en-US" dirty="0" err="1" smtClean="0"/>
              <a:t>μm</a:t>
            </a:r>
            <a:r>
              <a:rPr lang="en-US" dirty="0" smtClean="0"/>
              <a:t> &lt; </a:t>
            </a:r>
            <a:r>
              <a:rPr lang="en-US" dirty="0" err="1" smtClean="0"/>
              <a:t>d</a:t>
            </a:r>
            <a:r>
              <a:rPr lang="en-US" dirty="0" smtClean="0"/>
              <a:t> magnetic fraction were scanned under an optical microscope.</a:t>
            </a:r>
          </a:p>
          <a:p>
            <a:r>
              <a:rPr lang="en-US" dirty="0" smtClean="0"/>
              <a:t>Grains suspected to be spherules were examined at maximum magnification, and a photo was taken.</a:t>
            </a:r>
          </a:p>
          <a:p>
            <a:r>
              <a:rPr lang="en-US" dirty="0" smtClean="0"/>
              <a:t>An one-stranded artist’s brush was used to extract the spherules to stubs.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07C9263-8DFF-7146-A431-A73EDEA2CDA6}" type="slidenum">
              <a:rPr lang="en-US" smtClean="0"/>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dirty="0" smtClean="0">
                <a:latin typeface="Times New Roman" pitchFamily="18" charset="0"/>
                <a:cs typeface="Times New Roman" pitchFamily="18" charset="0"/>
              </a:rPr>
              <a:t>Hitachi S-3200N SEM</a:t>
            </a:r>
            <a:r>
              <a:rPr lang="en-US" baseline="0" dirty="0" smtClean="0">
                <a:latin typeface="Times New Roman" pitchFamily="18" charset="0"/>
                <a:cs typeface="Times New Roman" pitchFamily="18" charset="0"/>
              </a:rPr>
              <a:t> was used to e</a:t>
            </a:r>
            <a:r>
              <a:rPr lang="en-US" dirty="0" smtClean="0"/>
              <a:t>xamine </a:t>
            </a:r>
            <a:r>
              <a:rPr lang="en-US" dirty="0" smtClean="0"/>
              <a:t>magnetic material from 24’’ and 48’’ depth</a:t>
            </a:r>
          </a:p>
          <a:p>
            <a:endParaRPr lang="en-US" dirty="0"/>
          </a:p>
        </p:txBody>
      </p:sp>
      <p:sp>
        <p:nvSpPr>
          <p:cNvPr id="4" name="Slide Number Placeholder 3"/>
          <p:cNvSpPr>
            <a:spLocks noGrp="1"/>
          </p:cNvSpPr>
          <p:nvPr>
            <p:ph type="sldNum" sz="quarter" idx="10"/>
          </p:nvPr>
        </p:nvSpPr>
        <p:spPr/>
        <p:txBody>
          <a:bodyPr/>
          <a:lstStyle/>
          <a:p>
            <a:fld id="{207C9263-8DFF-7146-A431-A73EDEA2CDA6}"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pitchFamily="18" charset="0"/>
                <a:cs typeface="Times New Roman" pitchFamily="18" charset="0"/>
              </a:rPr>
              <a:t>Terrestrial impact theory</a:t>
            </a:r>
          </a:p>
          <a:p>
            <a:pPr lvl="1"/>
            <a:r>
              <a:rPr lang="en-US" dirty="0" smtClean="0">
                <a:latin typeface="Times New Roman" pitchFamily="18" charset="0"/>
                <a:cs typeface="Times New Roman" pitchFamily="18" charset="0"/>
              </a:rPr>
              <a:t>The terrestrial-impact theory states that a meteorite impact melts material from the Earth's surface and catapults it up to several hundred kilometers away from the impact site. The molten material cools and solidifies to glass. According to this theory, a meteorite impact causes their formation, but the precursor material of tektites is primarily of terrestrial origin, as determined from isotopic measurements. Today, the terrestrial origin of tektites is widely accepted based on the results of many geochemical and isotopic studies (e.g. </a:t>
            </a:r>
            <a:r>
              <a:rPr lang="en-US" dirty="0" err="1" smtClean="0">
                <a:latin typeface="Times New Roman" pitchFamily="18" charset="0"/>
                <a:cs typeface="Times New Roman" pitchFamily="18" charset="0"/>
              </a:rPr>
              <a:t>Faul</a:t>
            </a:r>
            <a:r>
              <a:rPr lang="en-US" dirty="0" smtClean="0">
                <a:latin typeface="Times New Roman" pitchFamily="18" charset="0"/>
                <a:cs typeface="Times New Roman" pitchFamily="18" charset="0"/>
              </a:rPr>
              <a:t> H.(1966), </a:t>
            </a:r>
            <a:r>
              <a:rPr lang="en-US" dirty="0" err="1" smtClean="0">
                <a:latin typeface="Times New Roman" pitchFamily="18" charset="0"/>
                <a:cs typeface="Times New Roman" pitchFamily="18" charset="0"/>
              </a:rPr>
              <a:t>Koeberl</a:t>
            </a:r>
            <a:r>
              <a:rPr lang="en-US" dirty="0" smtClean="0">
                <a:latin typeface="Times New Roman" pitchFamily="18" charset="0"/>
                <a:cs typeface="Times New Roman" pitchFamily="18" charset="0"/>
              </a:rPr>
              <a:t> C.(1990)).</a:t>
            </a:r>
          </a:p>
          <a:p>
            <a:endParaRPr lang="en-US" dirty="0"/>
          </a:p>
        </p:txBody>
      </p:sp>
      <p:sp>
        <p:nvSpPr>
          <p:cNvPr id="4" name="Slide Number Placeholder 3"/>
          <p:cNvSpPr>
            <a:spLocks noGrp="1"/>
          </p:cNvSpPr>
          <p:nvPr>
            <p:ph type="sldNum" sz="quarter" idx="10"/>
          </p:nvPr>
        </p:nvSpPr>
        <p:spPr/>
        <p:txBody>
          <a:bodyPr/>
          <a:lstStyle/>
          <a:p>
            <a:fld id="{207C9263-8DFF-7146-A431-A73EDEA2CDA6}"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7C9263-8DFF-7146-A431-A73EDEA2CDA6}" type="slidenum">
              <a:rPr lang="en-US" smtClean="0"/>
              <a:pPr/>
              <a:t>23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Soil samples analyzed from Rock</a:t>
            </a:r>
            <a:r>
              <a:rPr lang="en-US" baseline="0" dirty="0" smtClean="0"/>
              <a:t> </a:t>
            </a:r>
            <a:r>
              <a:rPr lang="en-US" dirty="0" smtClean="0"/>
              <a:t>Hock Bay contained soil constituents </a:t>
            </a:r>
            <a:r>
              <a:rPr lang="en-US" dirty="0" err="1" smtClean="0"/>
              <a:t>thatcorrelate</a:t>
            </a:r>
            <a:r>
              <a:rPr lang="en-US" dirty="0" smtClean="0"/>
              <a:t> with an extraterrestrial impact.</a:t>
            </a:r>
          </a:p>
          <a:p>
            <a:r>
              <a:rPr lang="en-US" dirty="0" smtClean="0"/>
              <a:t>Further research should be done by taking</a:t>
            </a:r>
            <a:r>
              <a:rPr lang="en-US" baseline="0" dirty="0" smtClean="0"/>
              <a:t> </a:t>
            </a:r>
            <a:r>
              <a:rPr lang="en-US" dirty="0" smtClean="0"/>
              <a:t>new core samples from just inside of the</a:t>
            </a:r>
            <a:r>
              <a:rPr lang="en-US" baseline="0" dirty="0" smtClean="0"/>
              <a:t> </a:t>
            </a:r>
            <a:r>
              <a:rPr lang="en-US" dirty="0" smtClean="0"/>
              <a:t>bay. It is also suggested that core samples</a:t>
            </a:r>
          </a:p>
          <a:p>
            <a:r>
              <a:rPr lang="en-US" dirty="0" smtClean="0"/>
              <a:t>at 7.6 cm intervals beginning at 61 cm to</a:t>
            </a:r>
            <a:r>
              <a:rPr lang="en-US" baseline="0" dirty="0" smtClean="0"/>
              <a:t> </a:t>
            </a:r>
            <a:r>
              <a:rPr lang="en-US" dirty="0" smtClean="0"/>
              <a:t>167.6 cm to confirm the YD impact layer</a:t>
            </a:r>
            <a:r>
              <a:rPr lang="en-US" baseline="0" dirty="0" smtClean="0"/>
              <a:t> </a:t>
            </a:r>
            <a:r>
              <a:rPr lang="en-US" dirty="0" smtClean="0"/>
              <a:t>and obtain more accurate results.</a:t>
            </a:r>
          </a:p>
          <a:p>
            <a:r>
              <a:rPr lang="en-US" dirty="0" smtClean="0"/>
              <a:t>The URE OMPS 2009 Gambit</a:t>
            </a:r>
            <a:r>
              <a:rPr lang="en-US" baseline="0" dirty="0" smtClean="0"/>
              <a:t> </a:t>
            </a:r>
            <a:r>
              <a:rPr lang="en-US" dirty="0" smtClean="0"/>
              <a:t>Team previously took and analyzed soil</a:t>
            </a:r>
            <a:r>
              <a:rPr lang="en-US" baseline="0" dirty="0" smtClean="0"/>
              <a:t> </a:t>
            </a:r>
            <a:r>
              <a:rPr lang="en-US" dirty="0" smtClean="0"/>
              <a:t>samples from Sandra </a:t>
            </a:r>
            <a:r>
              <a:rPr lang="en-US" dirty="0" err="1" smtClean="0"/>
              <a:t>Kimbel</a:t>
            </a:r>
            <a:r>
              <a:rPr lang="en-US" dirty="0" smtClean="0"/>
              <a:t> Bay (SKB).</a:t>
            </a:r>
          </a:p>
          <a:p>
            <a:r>
              <a:rPr lang="en-US" dirty="0" smtClean="0"/>
              <a:t>It is recommended that processed</a:t>
            </a:r>
            <a:r>
              <a:rPr lang="en-US" baseline="0" dirty="0" smtClean="0"/>
              <a:t> </a:t>
            </a:r>
            <a:r>
              <a:rPr lang="en-US" dirty="0" smtClean="0"/>
              <a:t>samples from (SKB) with peaks in bulk</a:t>
            </a:r>
            <a:r>
              <a:rPr lang="en-US" baseline="0" dirty="0" smtClean="0"/>
              <a:t> </a:t>
            </a:r>
            <a:r>
              <a:rPr lang="en-US" dirty="0" smtClean="0"/>
              <a:t>magnetic grain density are size sorted (d &gt;250 µm, 53 µm &lt; d &lt; 250 µm, and d &lt; 53</a:t>
            </a:r>
            <a:r>
              <a:rPr lang="en-US" baseline="0" dirty="0" smtClean="0"/>
              <a:t> </a:t>
            </a:r>
            <a:r>
              <a:rPr lang="en-US" dirty="0" smtClean="0"/>
              <a:t>µm) and calculate the percentages of each.</a:t>
            </a:r>
          </a:p>
          <a:p>
            <a:r>
              <a:rPr lang="en-US" dirty="0" smtClean="0"/>
              <a:t>Afterwards, analyze the sample with the</a:t>
            </a:r>
            <a:r>
              <a:rPr lang="en-US" baseline="0" dirty="0" smtClean="0"/>
              <a:t> </a:t>
            </a:r>
            <a:r>
              <a:rPr lang="en-US" dirty="0" smtClean="0"/>
              <a:t>peak in d &lt; 53 µm. Any possible spherules</a:t>
            </a:r>
            <a:r>
              <a:rPr lang="en-US" baseline="0" dirty="0" smtClean="0"/>
              <a:t> </a:t>
            </a:r>
            <a:r>
              <a:rPr lang="en-US" dirty="0" smtClean="0"/>
              <a:t>found should have the same SEM-EDS</a:t>
            </a:r>
          </a:p>
          <a:p>
            <a:r>
              <a:rPr lang="en-US" dirty="0" smtClean="0"/>
              <a:t>work that was done on the spherules found</a:t>
            </a:r>
            <a:r>
              <a:rPr lang="en-US" baseline="0" dirty="0" smtClean="0"/>
              <a:t> </a:t>
            </a:r>
            <a:r>
              <a:rPr lang="en-US" dirty="0" smtClean="0"/>
              <a:t>in RHB. In doing so, the </a:t>
            </a:r>
            <a:r>
              <a:rPr lang="en-US" dirty="0" err="1" smtClean="0"/>
              <a:t>spherulitic</a:t>
            </a:r>
            <a:r>
              <a:rPr lang="en-US" dirty="0" smtClean="0"/>
              <a:t> nature</a:t>
            </a:r>
            <a:r>
              <a:rPr lang="en-US" baseline="0" dirty="0" smtClean="0"/>
              <a:t> </a:t>
            </a:r>
            <a:r>
              <a:rPr lang="en-US" dirty="0" smtClean="0"/>
              <a:t>and chemical composition of the possible</a:t>
            </a:r>
          </a:p>
          <a:p>
            <a:r>
              <a:rPr lang="en-US" dirty="0" smtClean="0"/>
              <a:t>magnetic spherules can be determined.</a:t>
            </a:r>
          </a:p>
          <a:p>
            <a:r>
              <a:rPr lang="en-US" dirty="0" smtClean="0"/>
              <a:t>Afterwards, those magnetic spherules should</a:t>
            </a:r>
            <a:r>
              <a:rPr lang="en-US" baseline="0" dirty="0" smtClean="0"/>
              <a:t> b</a:t>
            </a:r>
            <a:r>
              <a:rPr lang="en-US" dirty="0" smtClean="0"/>
              <a:t>e compared to spherules from other </a:t>
            </a:r>
            <a:r>
              <a:rPr lang="en-US" dirty="0" err="1" smtClean="0"/>
              <a:t>impactsites</a:t>
            </a:r>
            <a:r>
              <a:rPr lang="en-US" dirty="0" smtClean="0"/>
              <a:t>.</a:t>
            </a:r>
          </a:p>
          <a:p>
            <a:r>
              <a:rPr lang="en-US" dirty="0" smtClean="0"/>
              <a:t>Future </a:t>
            </a:r>
            <a:r>
              <a:rPr lang="en-US" dirty="0" err="1" smtClean="0"/>
              <a:t>Lacustrine</a:t>
            </a:r>
            <a:r>
              <a:rPr lang="en-US" dirty="0" smtClean="0"/>
              <a:t>-history bays</a:t>
            </a:r>
            <a:r>
              <a:rPr lang="en-US" baseline="0" dirty="0" smtClean="0"/>
              <a:t> </a:t>
            </a:r>
            <a:r>
              <a:rPr lang="en-US" dirty="0" smtClean="0"/>
              <a:t>should be surveyed and soil analyzed for</a:t>
            </a:r>
            <a:r>
              <a:rPr lang="en-US" baseline="0" dirty="0" smtClean="0"/>
              <a:t> </a:t>
            </a:r>
            <a:r>
              <a:rPr lang="en-US" dirty="0" smtClean="0"/>
              <a:t>impact markers including: charcoal, carbon</a:t>
            </a:r>
          </a:p>
          <a:p>
            <a:r>
              <a:rPr lang="en-US" dirty="0" smtClean="0"/>
              <a:t>spherules, glass-like carbon, and magnetic</a:t>
            </a:r>
            <a:r>
              <a:rPr lang="en-US" baseline="0" dirty="0" smtClean="0"/>
              <a:t> </a:t>
            </a:r>
            <a:r>
              <a:rPr lang="en-US" dirty="0" smtClean="0"/>
              <a:t>spherules. If magnetic spherules are found,</a:t>
            </a:r>
            <a:r>
              <a:rPr lang="en-US" baseline="0" dirty="0" smtClean="0"/>
              <a:t> </a:t>
            </a:r>
            <a:r>
              <a:rPr lang="en-US" dirty="0" smtClean="0"/>
              <a:t>SEM-EDS should be performed. If carbon</a:t>
            </a:r>
          </a:p>
          <a:p>
            <a:r>
              <a:rPr lang="en-US" dirty="0" smtClean="0"/>
              <a:t>spherules are found, Transmission Electron</a:t>
            </a:r>
            <a:r>
              <a:rPr lang="en-US" baseline="0" dirty="0" smtClean="0"/>
              <a:t> </a:t>
            </a:r>
            <a:r>
              <a:rPr lang="en-US" dirty="0" smtClean="0"/>
              <a:t>Microscopic (TEM) analysis should</a:t>
            </a:r>
            <a:r>
              <a:rPr lang="en-US" baseline="0" dirty="0" smtClean="0"/>
              <a:t> </a:t>
            </a:r>
            <a:r>
              <a:rPr lang="en-US" dirty="0" smtClean="0"/>
              <a:t>be performed to reveal the presence of</a:t>
            </a:r>
          </a:p>
          <a:p>
            <a:r>
              <a:rPr lang="en-US" dirty="0" err="1" smtClean="0"/>
              <a:t>nanodiamonds</a:t>
            </a:r>
            <a:r>
              <a:rPr lang="en-US" dirty="0" smtClean="0"/>
              <a:t> should be performed.</a:t>
            </a:r>
            <a:endParaRPr lang="en-US" dirty="0"/>
          </a:p>
        </p:txBody>
      </p:sp>
      <p:sp>
        <p:nvSpPr>
          <p:cNvPr id="4" name="Slide Number Placeholder 3"/>
          <p:cNvSpPr>
            <a:spLocks noGrp="1"/>
          </p:cNvSpPr>
          <p:nvPr>
            <p:ph type="sldNum" sz="quarter" idx="10"/>
          </p:nvPr>
        </p:nvSpPr>
        <p:spPr/>
        <p:txBody>
          <a:bodyPr/>
          <a:lstStyle/>
          <a:p>
            <a:fld id="{207C9263-8DFF-7146-A431-A73EDEA2CDA6}" type="slidenum">
              <a:rPr lang="en-US" smtClean="0"/>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latin typeface="Times New Roman" pitchFamily="18" charset="0"/>
                <a:cs typeface="Times New Roman" pitchFamily="18" charset="0"/>
              </a:rPr>
              <a:t>Charcoal</a:t>
            </a:r>
          </a:p>
          <a:p>
            <a:r>
              <a:rPr lang="en-US" b="1" dirty="0" smtClean="0">
                <a:latin typeface="Times New Roman" pitchFamily="18" charset="0"/>
                <a:cs typeface="Times New Roman" pitchFamily="18" charset="0"/>
              </a:rPr>
              <a:t>Glass-like Carbon</a:t>
            </a:r>
          </a:p>
          <a:p>
            <a:r>
              <a:rPr lang="en-US" b="1" dirty="0" smtClean="0">
                <a:latin typeface="Times New Roman" pitchFamily="18" charset="0"/>
                <a:cs typeface="Times New Roman" pitchFamily="18" charset="0"/>
              </a:rPr>
              <a:t>Carbon spherule</a:t>
            </a:r>
            <a:endParaRPr lang="en-US" dirty="0" smtClean="0">
              <a:latin typeface="Times New Roman" pitchFamily="18" charset="0"/>
              <a:cs typeface="Times New Roman" pitchFamily="18" charset="0"/>
            </a:endParaRPr>
          </a:p>
          <a:p>
            <a:pPr lvl="1"/>
            <a:r>
              <a:rPr lang="en-US" b="1" dirty="0" smtClean="0">
                <a:latin typeface="Times New Roman" pitchFamily="18" charset="0"/>
                <a:cs typeface="Times New Roman" pitchFamily="18" charset="0"/>
              </a:rPr>
              <a:t>Frequently contain impact-</a:t>
            </a:r>
            <a:r>
              <a:rPr lang="en-US" b="1" dirty="0" err="1" smtClean="0">
                <a:latin typeface="Times New Roman" pitchFamily="18" charset="0"/>
                <a:cs typeface="Times New Roman" pitchFamily="18" charset="0"/>
              </a:rPr>
              <a:t>nanodiamonds</a:t>
            </a:r>
            <a:endParaRPr lang="en-US"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A layer of enhanced magnetic grain density</a:t>
            </a:r>
          </a:p>
          <a:p>
            <a:pPr lvl="1"/>
            <a:r>
              <a:rPr lang="en-US" b="1" dirty="0" smtClean="0">
                <a:latin typeface="Times New Roman" pitchFamily="18" charset="0"/>
                <a:cs typeface="Times New Roman" pitchFamily="18" charset="0"/>
              </a:rPr>
              <a:t> Frequently contains magnetic spherules</a:t>
            </a:r>
          </a:p>
          <a:p>
            <a:pPr lvl="2"/>
            <a:r>
              <a:rPr lang="en-US" b="1" dirty="0" smtClean="0">
                <a:latin typeface="Times New Roman" pitchFamily="18" charset="0"/>
                <a:cs typeface="Times New Roman" pitchFamily="18" charset="0"/>
              </a:rPr>
              <a:t>Chemistry indicates possible micro-tektites</a:t>
            </a:r>
            <a:endParaRPr lang="en-US" b="1"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207C9263-8DFF-7146-A431-A73EDEA2CDA6}"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Firestone et al. (2007), discovered that some Carolina Bays contain soil constituents interpreted as evidence of an extraterrestrial impact 12,900 years Before Present (B.P.) </a:t>
            </a:r>
          </a:p>
          <a:p>
            <a:pPr lvl="1"/>
            <a:r>
              <a:rPr lang="en-US" dirty="0" smtClean="0"/>
              <a:t>Date Corresponds to </a:t>
            </a:r>
          </a:p>
          <a:p>
            <a:pPr lvl="2"/>
            <a:r>
              <a:rPr lang="en-US" dirty="0" smtClean="0"/>
              <a:t>Megafauna extinction, </a:t>
            </a:r>
          </a:p>
          <a:p>
            <a:pPr lvl="2"/>
            <a:r>
              <a:rPr lang="en-US" dirty="0" smtClean="0"/>
              <a:t>Clovis Culture disappearance </a:t>
            </a:r>
          </a:p>
          <a:p>
            <a:pPr lvl="2"/>
            <a:r>
              <a:rPr lang="en-US" dirty="0" smtClean="0"/>
              <a:t>return to glacial climatic conditions known as Younger Dryas period; </a:t>
            </a:r>
          </a:p>
          <a:p>
            <a:pPr lvl="3"/>
            <a:r>
              <a:rPr lang="en-US" dirty="0" smtClean="0"/>
              <a:t>persisted for 1,500 years.</a:t>
            </a:r>
          </a:p>
          <a:p>
            <a:pPr lvl="1"/>
            <a:r>
              <a:rPr lang="en-US" dirty="0" err="1" smtClean="0"/>
              <a:t>Fireestone</a:t>
            </a:r>
            <a:r>
              <a:rPr lang="en-US" dirty="0" smtClean="0"/>
              <a:t> et al. evidence included:</a:t>
            </a:r>
          </a:p>
          <a:p>
            <a:pPr lvl="2"/>
            <a:r>
              <a:rPr lang="en-US" dirty="0" smtClean="0"/>
              <a:t>Carbon-forms (interpreted as evidence of biomass burning)</a:t>
            </a:r>
          </a:p>
          <a:p>
            <a:pPr marL="914400" marR="0" lvl="2" indent="0" algn="l" defTabSz="457200" rtl="0" eaLnBrk="1" fontAlgn="auto" latinLnBrk="0" hangingPunct="1">
              <a:lnSpc>
                <a:spcPct val="100000"/>
              </a:lnSpc>
              <a:spcBef>
                <a:spcPts val="0"/>
              </a:spcBef>
              <a:spcAft>
                <a:spcPts val="0"/>
              </a:spcAft>
              <a:buClrTx/>
              <a:buSzTx/>
              <a:buFontTx/>
              <a:buNone/>
              <a:tabLst/>
              <a:defRPr/>
            </a:pPr>
            <a:r>
              <a:rPr lang="en-US" dirty="0" smtClean="0"/>
              <a:t>Magnetic grains and </a:t>
            </a:r>
            <a:r>
              <a:rPr lang="en-US" dirty="0" err="1" smtClean="0"/>
              <a:t>microspherulites</a:t>
            </a:r>
            <a:r>
              <a:rPr lang="en-US" dirty="0" smtClean="0"/>
              <a:t> (source &amp; significance unknown) ECSU 2009 URE Team discovered similar evidence in sediment from Kimbel Bay</a:t>
            </a:r>
          </a:p>
          <a:p>
            <a:pPr lvl="2"/>
            <a:endParaRPr lang="en-US" dirty="0" smtClean="0"/>
          </a:p>
          <a:p>
            <a:endParaRPr lang="en-US" dirty="0"/>
          </a:p>
        </p:txBody>
      </p:sp>
      <p:sp>
        <p:nvSpPr>
          <p:cNvPr id="4" name="Slide Number Placeholder 3"/>
          <p:cNvSpPr>
            <a:spLocks noGrp="1"/>
          </p:cNvSpPr>
          <p:nvPr>
            <p:ph type="sldNum" sz="quarter" idx="10"/>
          </p:nvPr>
        </p:nvSpPr>
        <p:spPr/>
        <p:txBody>
          <a:bodyPr/>
          <a:lstStyle/>
          <a:p>
            <a:fld id="{207C9263-8DFF-7146-A431-A73EDEA2CDA6}"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Classic Large Carolina Bay</a:t>
            </a:r>
          </a:p>
          <a:p>
            <a:pPr lvl="1"/>
            <a:r>
              <a:rPr lang="en-US" dirty="0" smtClean="0"/>
              <a:t>Elliptical Shape</a:t>
            </a:r>
          </a:p>
          <a:p>
            <a:pPr lvl="1"/>
            <a:r>
              <a:rPr lang="en-US" dirty="0" smtClean="0"/>
              <a:t>NW-SE Orientation</a:t>
            </a:r>
          </a:p>
          <a:p>
            <a:pPr lvl="1"/>
            <a:r>
              <a:rPr lang="en-US" dirty="0" smtClean="0"/>
              <a:t>Raised Rim</a:t>
            </a:r>
          </a:p>
          <a:p>
            <a:pPr lvl="1"/>
            <a:r>
              <a:rPr lang="en-US" dirty="0" smtClean="0"/>
              <a:t>Existed as a Holocene lake and eventually wetland-swamp</a:t>
            </a:r>
          </a:p>
          <a:p>
            <a:r>
              <a:rPr lang="en-US" dirty="0" smtClean="0"/>
              <a:t>Studied by Whitehead (1980)</a:t>
            </a:r>
          </a:p>
          <a:p>
            <a:pPr lvl="1"/>
            <a:r>
              <a:rPr lang="en-US" dirty="0" smtClean="0"/>
              <a:t>Correlated depth to date</a:t>
            </a:r>
          </a:p>
          <a:p>
            <a:r>
              <a:rPr lang="en-US" dirty="0" smtClean="0"/>
              <a:t>Barnes &amp; Hall (2009) performed GPR Survey</a:t>
            </a:r>
          </a:p>
          <a:p>
            <a:r>
              <a:rPr lang="en-US" dirty="0" smtClean="0">
                <a:latin typeface="Times New Roman" pitchFamily="18" charset="0"/>
                <a:cs typeface="Times New Roman" pitchFamily="18" charset="0"/>
              </a:rPr>
              <a:t>Soil core samples taken from near the bay rim</a:t>
            </a:r>
          </a:p>
          <a:p>
            <a:r>
              <a:rPr lang="en-US" dirty="0" smtClean="0">
                <a:latin typeface="Times New Roman" pitchFamily="18" charset="0"/>
                <a:cs typeface="Times New Roman" pitchFamily="18" charset="0"/>
              </a:rPr>
              <a:t>Soil samples were taken from a Backhoe excavated pit near bay center. </a:t>
            </a:r>
            <a:endParaRPr lang="en-US" dirty="0" smtClean="0"/>
          </a:p>
          <a:p>
            <a:pPr lvl="1"/>
            <a:r>
              <a:rPr lang="en-US" dirty="0" smtClean="0"/>
              <a:t>Discovered  bottom conformal iron rich layer confirming wet history</a:t>
            </a:r>
          </a:p>
          <a:p>
            <a:endParaRPr lang="en-US" dirty="0"/>
          </a:p>
        </p:txBody>
      </p:sp>
      <p:sp>
        <p:nvSpPr>
          <p:cNvPr id="4" name="Slide Number Placeholder 3"/>
          <p:cNvSpPr>
            <a:spLocks noGrp="1"/>
          </p:cNvSpPr>
          <p:nvPr>
            <p:ph type="sldNum" sz="quarter" idx="10"/>
          </p:nvPr>
        </p:nvSpPr>
        <p:spPr/>
        <p:txBody>
          <a:bodyPr/>
          <a:lstStyle/>
          <a:p>
            <a:fld id="{207C9263-8DFF-7146-A431-A73EDEA2CDA6}"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07C9263-8DFF-7146-A431-A73EDEA2CDA6}"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RHB core samples were taken at 6 inch intervals.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Sample was selected and put into a bucket of water to create a slurry.</a:t>
            </a:r>
          </a:p>
          <a:p>
            <a:endParaRPr lang="en-US" dirty="0"/>
          </a:p>
        </p:txBody>
      </p:sp>
      <p:sp>
        <p:nvSpPr>
          <p:cNvPr id="4" name="Slide Number Placeholder 3"/>
          <p:cNvSpPr>
            <a:spLocks noGrp="1"/>
          </p:cNvSpPr>
          <p:nvPr>
            <p:ph type="sldNum" sz="quarter" idx="10"/>
          </p:nvPr>
        </p:nvSpPr>
        <p:spPr/>
        <p:txBody>
          <a:bodyPr/>
          <a:lstStyle/>
          <a:p>
            <a:fld id="{207C9263-8DFF-7146-A431-A73EDEA2CDA6}"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filtered by pouring the slurry back and forth between 12 liter containers multiple times.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Floating material was caught using a 20 </a:t>
            </a:r>
            <a:r>
              <a:rPr lang="en-US" dirty="0" err="1" smtClean="0"/>
              <a:t>μm</a:t>
            </a:r>
            <a:r>
              <a:rPr lang="en-US" dirty="0" smtClean="0"/>
              <a:t> gold-screen filter.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Gold-screen filters were placed on a plate to dry, and later examined.</a:t>
            </a:r>
          </a:p>
          <a:p>
            <a:endParaRPr lang="en-US" dirty="0"/>
          </a:p>
        </p:txBody>
      </p:sp>
      <p:sp>
        <p:nvSpPr>
          <p:cNvPr id="4" name="Slide Number Placeholder 3"/>
          <p:cNvSpPr>
            <a:spLocks noGrp="1"/>
          </p:cNvSpPr>
          <p:nvPr>
            <p:ph type="sldNum" sz="quarter" idx="10"/>
          </p:nvPr>
        </p:nvSpPr>
        <p:spPr/>
        <p:txBody>
          <a:bodyPr/>
          <a:lstStyle/>
          <a:p>
            <a:fld id="{207C9263-8DFF-7146-A431-A73EDEA2CDA6}"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NdFeB-N50 Magnet was placed into a plastic bag to extract the magnetic material.</a:t>
            </a:r>
          </a:p>
          <a:p>
            <a:r>
              <a:rPr lang="en-US" dirty="0" smtClean="0"/>
              <a:t>The bag was placed into the slurry where it was slowly moved around.</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	This was performed 14 times for 45 seconds each to ensure consistency.                                                       </a:t>
            </a:r>
          </a:p>
          <a:p>
            <a:endParaRPr lang="en-US" dirty="0"/>
          </a:p>
        </p:txBody>
      </p:sp>
      <p:sp>
        <p:nvSpPr>
          <p:cNvPr id="4" name="Slide Number Placeholder 3"/>
          <p:cNvSpPr>
            <a:spLocks noGrp="1"/>
          </p:cNvSpPr>
          <p:nvPr>
            <p:ph type="sldNum" sz="quarter" idx="10"/>
          </p:nvPr>
        </p:nvSpPr>
        <p:spPr/>
        <p:txBody>
          <a:bodyPr/>
          <a:lstStyle/>
          <a:p>
            <a:fld id="{207C9263-8DFF-7146-A431-A73EDEA2CDA6}"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water from the rinsed magnetic fraction was filtered using a coffee filter and gold-screen filter.</a:t>
            </a:r>
          </a:p>
          <a:p>
            <a:r>
              <a:rPr lang="en-US" dirty="0" smtClean="0"/>
              <a:t>The magnetic grains were left to dry, and were measured.</a:t>
            </a:r>
          </a:p>
          <a:p>
            <a:r>
              <a:rPr lang="en-US" dirty="0" smtClean="0"/>
              <a:t>Density calculations were also made.</a:t>
            </a:r>
          </a:p>
          <a:p>
            <a:endParaRPr lang="en-US" dirty="0"/>
          </a:p>
        </p:txBody>
      </p:sp>
      <p:sp>
        <p:nvSpPr>
          <p:cNvPr id="4" name="Slide Number Placeholder 3"/>
          <p:cNvSpPr>
            <a:spLocks noGrp="1"/>
          </p:cNvSpPr>
          <p:nvPr>
            <p:ph type="sldNum" sz="quarter" idx="10"/>
          </p:nvPr>
        </p:nvSpPr>
        <p:spPr/>
        <p:txBody>
          <a:bodyPr/>
          <a:lstStyle/>
          <a:p>
            <a:fld id="{207C9263-8DFF-7146-A431-A73EDEA2CDA6}"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20DD6BD-6B20-46C7-A778-E1A60A8D2388}" type="datetime1">
              <a:rPr lang="en-US" smtClean="0"/>
              <a:pPr/>
              <a:t>8/26/2010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E34FE099-79CA-4DF4-B867-37A58727D75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CDDAAEF-5CA7-486D-9BD3-91947E90E3EC}" type="datetime1">
              <a:rPr lang="en-US" smtClean="0"/>
              <a:pPr/>
              <a:t>8/26/2010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2BE5D-665A-4842-8799-37E3FC5C3BB8}" type="slidenum">
              <a:rPr lang="en-US" smtClean="0"/>
              <a:pPr/>
              <a:t>‹#›</a:t>
            </a:fld>
            <a:endParaRPr lang="en-US"/>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DC686E6-F9A9-42C2-AABD-5EC9C44E2F97}" type="datetime1">
              <a:rPr lang="en-US" smtClean="0"/>
              <a:pPr/>
              <a:t>8/26/2010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2BE5D-665A-4842-8799-37E3FC5C3BB8}" type="slidenum">
              <a:rPr lang="en-US" smtClean="0"/>
              <a:pPr/>
              <a:t>‹#›</a:t>
            </a:fld>
            <a:endParaRPr lang="en-US"/>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0719599-A7FD-49DA-BFCE-314A01FDC127}" type="datetime1">
              <a:rPr lang="en-US" smtClean="0"/>
              <a:pPr/>
              <a:t>8/26/2010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2BE5D-665A-4842-8799-37E3FC5C3BB8}" type="slidenum">
              <a:rPr lang="en-US" smtClean="0"/>
              <a:pPr/>
              <a:t>‹#›</a:t>
            </a:fld>
            <a:endParaRPr lang="en-US"/>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DE7F104-517B-446E-A851-B277F967F3EE}" type="datetime1">
              <a:rPr lang="en-US" smtClean="0"/>
              <a:pPr/>
              <a:t>8/26/2010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20E6B9A-4B98-48AA-80E3-E35F904DB2D5}" type="datetime1">
              <a:rPr lang="en-US" smtClean="0"/>
              <a:pPr/>
              <a:t>8/26/2010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32BE5D-665A-4842-8799-37E3FC5C3BB8}" type="slidenum">
              <a:rPr lang="en-US" smtClean="0"/>
              <a:pPr/>
              <a:t>‹#›</a:t>
            </a:fld>
            <a:endParaRPr lang="en-US"/>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0BED595-4F84-4471-A86D-DEDE43B2533E}" type="datetime1">
              <a:rPr lang="en-US" smtClean="0"/>
              <a:pPr/>
              <a:t>8/26/2010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32BE5D-665A-4842-8799-37E3FC5C3BB8}" type="slidenum">
              <a:rPr lang="en-US" smtClean="0"/>
              <a:pPr/>
              <a:t>‹#›</a:t>
            </a:fld>
            <a:endParaRPr lang="en-US"/>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E2C8F6F9-2434-43EB-99F2-398D55A4BDBF}" type="datetime1">
              <a:rPr lang="en-US" smtClean="0"/>
              <a:pPr/>
              <a:t>8/26/2010</a:t>
            </a:fld>
            <a:endParaRPr lang="en-US"/>
          </a:p>
        </p:txBody>
      </p:sp>
      <p:sp>
        <p:nvSpPr>
          <p:cNvPr id="8" name="Slide Number Placeholder 7"/>
          <p:cNvSpPr>
            <a:spLocks noGrp="1"/>
          </p:cNvSpPr>
          <p:nvPr>
            <p:ph type="sldNum" sz="quarter" idx="11"/>
          </p:nvPr>
        </p:nvSpPr>
        <p:spPr/>
        <p:txBody>
          <a:bodyPr/>
          <a:lstStyle/>
          <a:p>
            <a:fld id="{5032BE5D-665A-4842-8799-37E3FC5C3BB8}"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3FBEAB-B4E9-4A6A-81B6-C8940BE8E1EC}" type="datetime1">
              <a:rPr lang="en-US" smtClean="0"/>
              <a:pPr/>
              <a:t>8/26/2010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32BE5D-665A-4842-8799-37E3FC5C3BB8}" type="slidenum">
              <a:rPr lang="en-US" smtClean="0"/>
              <a:pPr/>
              <a:t>‹#›</a:t>
            </a:fld>
            <a:endParaRPr lang="en-US"/>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0384CB3-923A-4449-B085-99466903E609}" type="datetime1">
              <a:rPr lang="en-US" smtClean="0"/>
              <a:pPr/>
              <a:t>8/26/2010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69E29E33-B620-47F9-BB04-8846C2A5AFCC}" type="slidenum">
              <a:rPr kumimoji="0" lang="en-US" smtClean="0"/>
              <a:pPr/>
              <a:t>‹#›</a:t>
            </a:fld>
            <a:endParaRPr kumimoji="0" lang="en-US"/>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50DDE9E8-3ADF-4265-A0F1-D8B6F2BC3EDA}" type="datetime1">
              <a:rPr lang="en-US" smtClean="0"/>
              <a:pPr/>
              <a:t>8/26/2010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32BE5D-665A-4842-8799-37E3FC5C3BB8}" type="slidenum">
              <a:rPr lang="en-US" smtClean="0"/>
              <a:pPr/>
              <a:t>‹#›</a:t>
            </a:fld>
            <a:endParaRPr lang="en-US"/>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1C405C2A-C23F-4751-A6A1-FED92DF05F7C}" type="datetime1">
              <a:rPr lang="en-US" smtClean="0"/>
              <a:pPr/>
              <a:t>8/26/2010</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5032BE5D-665A-4842-8799-37E3FC5C3BB8}"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p:transition>
    <p:fade thruBlk="1"/>
  </p:transition>
  <p:hf hdr="0" ft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7056" y="492819"/>
            <a:ext cx="6700453" cy="4672301"/>
          </a:xfrm>
        </p:spPr>
        <p:txBody>
          <a:bodyPr>
            <a:normAutofit fontScale="90000"/>
          </a:bodyPr>
          <a:lstStyle/>
          <a:p>
            <a:pPr algn="ctr"/>
            <a:r>
              <a:rPr lang="en-US" dirty="0" smtClean="0">
                <a:latin typeface="Times New Roman" pitchFamily="18" charset="0"/>
                <a:cs typeface="Times New Roman" pitchFamily="18" charset="0"/>
              </a:rPr>
              <a:t>Survey of Post Last Glacial Maximum Environment: Unusual soil Constituents in Rockyhock Bay </a:t>
            </a:r>
            <a:r>
              <a:rPr lang="en-US" dirty="0" err="1" smtClean="0">
                <a:latin typeface="Times New Roman" pitchFamily="18" charset="0"/>
                <a:cs typeface="Times New Roman" pitchFamily="18" charset="0"/>
              </a:rPr>
              <a:t>stratigraphy</a:t>
            </a:r>
            <a:endParaRPr lang="en-US" dirty="0">
              <a:latin typeface="Times New Roman" pitchFamily="18" charset="0"/>
              <a:cs typeface="Times New Roman" pitchFamily="18" charset="0"/>
            </a:endParaRPr>
          </a:p>
        </p:txBody>
      </p:sp>
      <p:sp>
        <p:nvSpPr>
          <p:cNvPr id="3" name="Subtitle 2"/>
          <p:cNvSpPr>
            <a:spLocks noGrp="1"/>
          </p:cNvSpPr>
          <p:nvPr>
            <p:ph type="subTitle" idx="1"/>
          </p:nvPr>
        </p:nvSpPr>
        <p:spPr>
          <a:xfrm>
            <a:off x="1665027" y="5165120"/>
            <a:ext cx="5594406" cy="795409"/>
          </a:xfrm>
        </p:spPr>
        <p:txBody>
          <a:bodyPr>
            <a:normAutofit fontScale="85000" lnSpcReduction="20000"/>
          </a:bodyPr>
          <a:lstStyle/>
          <a:p>
            <a:pPr algn="ctr"/>
            <a:r>
              <a:rPr lang="en-US" dirty="0" err="1" smtClean="0">
                <a:latin typeface="Times New Roman" pitchFamily="18" charset="0"/>
                <a:cs typeface="Times New Roman" pitchFamily="18" charset="0"/>
              </a:rPr>
              <a:t>Kiara</a:t>
            </a:r>
            <a:r>
              <a:rPr lang="en-US" dirty="0" smtClean="0">
                <a:latin typeface="Times New Roman" pitchFamily="18" charset="0"/>
                <a:cs typeface="Times New Roman" pitchFamily="18" charset="0"/>
              </a:rPr>
              <a:t> Jones (SAC)</a:t>
            </a:r>
          </a:p>
          <a:p>
            <a:pPr algn="ctr"/>
            <a:r>
              <a:rPr lang="en-US" dirty="0" smtClean="0">
                <a:latin typeface="Times New Roman" pitchFamily="18" charset="0"/>
                <a:cs typeface="Times New Roman" pitchFamily="18" charset="0"/>
              </a:rPr>
              <a:t> Ryan Lawrence (ECSU)</a:t>
            </a:r>
          </a:p>
          <a:p>
            <a:pPr algn="ctr"/>
            <a:r>
              <a:rPr lang="en-US" dirty="0" smtClean="0">
                <a:latin typeface="Times New Roman" pitchFamily="18" charset="0"/>
                <a:cs typeface="Times New Roman" pitchFamily="18" charset="0"/>
              </a:rPr>
              <a:t>Mentor: Dr. Malcolm </a:t>
            </a:r>
            <a:r>
              <a:rPr lang="en-US" dirty="0" err="1" smtClean="0">
                <a:latin typeface="Times New Roman" pitchFamily="18" charset="0"/>
                <a:cs typeface="Times New Roman" pitchFamily="18" charset="0"/>
              </a:rPr>
              <a:t>LeCompte</a:t>
            </a:r>
            <a:r>
              <a:rPr lang="en-US" dirty="0" smtClean="0">
                <a:latin typeface="Times New Roman" pitchFamily="18" charset="0"/>
                <a:cs typeface="Times New Roman" pitchFamily="18" charset="0"/>
              </a:rPr>
              <a:t> (ECSU) </a:t>
            </a:r>
            <a:endParaRPr lang="en-US" dirty="0">
              <a:latin typeface="Times New Roman" pitchFamily="18" charset="0"/>
              <a:cs typeface="Times New Roman" pitchFamily="18" charset="0"/>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88" y="274638"/>
            <a:ext cx="8229600" cy="1143000"/>
          </a:xfrm>
        </p:spPr>
        <p:txBody>
          <a:bodyPr>
            <a:normAutofit/>
          </a:bodyPr>
          <a:lstStyle/>
          <a:p>
            <a:pPr algn="ctr"/>
            <a:r>
              <a:rPr lang="en-US" b="1" dirty="0" smtClean="0">
                <a:latin typeface="Times New Roman" pitchFamily="18" charset="0"/>
                <a:cs typeface="Times New Roman" pitchFamily="18" charset="0"/>
              </a:rPr>
              <a:t> Extraction </a:t>
            </a:r>
            <a:r>
              <a:rPr lang="en-US" b="1" dirty="0" smtClean="0">
                <a:latin typeface="Times New Roman" pitchFamily="18" charset="0"/>
                <a:cs typeface="Times New Roman" pitchFamily="18" charset="0"/>
              </a:rPr>
              <a:t>of Floating Material</a:t>
            </a:r>
            <a:endParaRPr lang="en-US" b="1" dirty="0">
              <a:latin typeface="Times New Roman" pitchFamily="18" charset="0"/>
              <a:cs typeface="Times New Roman" pitchFamily="18" charset="0"/>
            </a:endParaRPr>
          </a:p>
        </p:txBody>
      </p:sp>
      <p:pic>
        <p:nvPicPr>
          <p:cNvPr id="3074" name="Picture 2" descr="C:\Users\Kiki\Downloads\Photo0348.jpg"/>
          <p:cNvPicPr preferRelativeResize="0">
            <a:picLocks noChangeArrowheads="1"/>
          </p:cNvPicPr>
          <p:nvPr/>
        </p:nvPicPr>
        <p:blipFill>
          <a:blip r:embed="rId3"/>
          <a:srcRect/>
          <a:stretch>
            <a:fillRect/>
          </a:stretch>
        </p:blipFill>
        <p:spPr bwMode="auto">
          <a:xfrm>
            <a:off x="453788" y="1783927"/>
            <a:ext cx="4114800" cy="3767328"/>
          </a:xfrm>
          <a:prstGeom prst="rect">
            <a:avLst/>
          </a:prstGeom>
          <a:noFill/>
        </p:spPr>
      </p:pic>
      <p:pic>
        <p:nvPicPr>
          <p:cNvPr id="6" name="Picture 5"/>
          <p:cNvPicPr>
            <a:picLocks/>
          </p:cNvPicPr>
          <p:nvPr/>
        </p:nvPicPr>
        <p:blipFill>
          <a:blip r:embed="rId4"/>
          <a:stretch>
            <a:fillRect/>
          </a:stretch>
        </p:blipFill>
        <p:spPr>
          <a:xfrm>
            <a:off x="4568588" y="1783927"/>
            <a:ext cx="4114800" cy="3767328"/>
          </a:xfrm>
          <a:prstGeom prst="rect">
            <a:avLst/>
          </a:prstGeom>
        </p:spPr>
      </p:pic>
      <p:sp>
        <p:nvSpPr>
          <p:cNvPr id="5" name="Slide Number Placeholder 4"/>
          <p:cNvSpPr>
            <a:spLocks noGrp="1"/>
          </p:cNvSpPr>
          <p:nvPr>
            <p:ph type="sldNum" sz="quarter" idx="12"/>
          </p:nvPr>
        </p:nvSpPr>
        <p:spPr/>
        <p:txBody>
          <a:bodyPr/>
          <a:lstStyle/>
          <a:p>
            <a:fld id="{5032BE5D-665A-4842-8799-37E3FC5C3BB8}" type="slidenum">
              <a:rPr lang="en-US" smtClean="0"/>
              <a:pPr/>
              <a:t>10</a:t>
            </a:fld>
            <a:endParaRPr lang="en-US" dirty="0"/>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964" y="464024"/>
            <a:ext cx="7467600" cy="1143000"/>
          </a:xfrm>
        </p:spPr>
        <p:txBody>
          <a:bodyPr>
            <a:normAutofit fontScale="90000"/>
          </a:bodyPr>
          <a:lstStyle/>
          <a:p>
            <a:pPr algn="ctr"/>
            <a:r>
              <a:rPr lang="en-US" b="1" dirty="0" smtClean="0">
                <a:latin typeface="Times New Roman" pitchFamily="18" charset="0"/>
                <a:cs typeface="Times New Roman" pitchFamily="18" charset="0"/>
              </a:rPr>
              <a:t>Extraction and Rinsing of Magnetic Grains</a:t>
            </a:r>
            <a:endParaRPr lang="en-US" b="1" dirty="0">
              <a:latin typeface="Times New Roman" pitchFamily="18" charset="0"/>
              <a:cs typeface="Times New Roman" pitchFamily="18" charset="0"/>
            </a:endParaRPr>
          </a:p>
        </p:txBody>
      </p:sp>
      <p:pic>
        <p:nvPicPr>
          <p:cNvPr id="4098" name="Picture 2" descr="C:\Users\Kiki\Downloads\Photo0330.jpg"/>
          <p:cNvPicPr>
            <a:picLocks noChangeArrowheads="1"/>
          </p:cNvPicPr>
          <p:nvPr/>
        </p:nvPicPr>
        <p:blipFill>
          <a:blip r:embed="rId3"/>
          <a:stretch>
            <a:fillRect/>
          </a:stretch>
        </p:blipFill>
        <p:spPr bwMode="auto">
          <a:xfrm>
            <a:off x="466344" y="1980671"/>
            <a:ext cx="4114800" cy="3767328"/>
          </a:xfrm>
          <a:prstGeom prst="rect">
            <a:avLst/>
          </a:prstGeom>
          <a:noFill/>
        </p:spPr>
      </p:pic>
      <p:pic>
        <p:nvPicPr>
          <p:cNvPr id="4" name="Picture 2" descr="C:\Users\Kiki\Downloads\Photo0331.jpg"/>
          <p:cNvPicPr>
            <a:picLocks noChangeArrowheads="1"/>
          </p:cNvPicPr>
          <p:nvPr/>
        </p:nvPicPr>
        <p:blipFill>
          <a:blip r:embed="rId4"/>
          <a:stretch>
            <a:fillRect/>
          </a:stretch>
        </p:blipFill>
        <p:spPr bwMode="auto">
          <a:xfrm>
            <a:off x="4590288" y="1980671"/>
            <a:ext cx="4114800" cy="3767328"/>
          </a:xfrm>
          <a:prstGeom prst="rect">
            <a:avLst/>
          </a:prstGeom>
          <a:noFill/>
        </p:spPr>
      </p:pic>
      <p:sp>
        <p:nvSpPr>
          <p:cNvPr id="5" name="Slide Number Placeholder 4"/>
          <p:cNvSpPr>
            <a:spLocks noGrp="1"/>
          </p:cNvSpPr>
          <p:nvPr>
            <p:ph type="sldNum" sz="quarter" idx="12"/>
          </p:nvPr>
        </p:nvSpPr>
        <p:spPr/>
        <p:txBody>
          <a:bodyPr/>
          <a:lstStyle/>
          <a:p>
            <a:fld id="{5032BE5D-665A-4842-8799-37E3FC5C3BB8}" type="slidenum">
              <a:rPr lang="en-US" smtClean="0"/>
              <a:pPr/>
              <a:t>11</a:t>
            </a:fld>
            <a:endParaRPr lang="en-US"/>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033" y="274638"/>
            <a:ext cx="7467600" cy="1143000"/>
          </a:xfrm>
        </p:spPr>
        <p:txBody>
          <a:bodyPr>
            <a:normAutofit/>
          </a:bodyPr>
          <a:lstStyle/>
          <a:p>
            <a:pPr algn="ctr"/>
            <a:r>
              <a:rPr lang="en-US" b="1" dirty="0" smtClean="0">
                <a:latin typeface="Times New Roman" pitchFamily="18" charset="0"/>
                <a:cs typeface="Times New Roman" pitchFamily="18" charset="0"/>
              </a:rPr>
              <a:t>Weighing Magnetic Grains</a:t>
            </a:r>
            <a:endParaRPr lang="en-US" b="1" dirty="0">
              <a:latin typeface="Times New Roman" pitchFamily="18" charset="0"/>
              <a:cs typeface="Times New Roman" pitchFamily="18" charset="0"/>
            </a:endParaRPr>
          </a:p>
        </p:txBody>
      </p:sp>
      <p:pic>
        <p:nvPicPr>
          <p:cNvPr id="5" name="Picture 4"/>
          <p:cNvPicPr>
            <a:picLocks/>
          </p:cNvPicPr>
          <p:nvPr/>
        </p:nvPicPr>
        <p:blipFill>
          <a:blip r:embed="rId3"/>
          <a:stretch>
            <a:fillRect/>
          </a:stretch>
        </p:blipFill>
        <p:spPr>
          <a:xfrm>
            <a:off x="2496312" y="1417320"/>
            <a:ext cx="4114800" cy="3767328"/>
          </a:xfrm>
          <a:prstGeom prst="rect">
            <a:avLst/>
          </a:prstGeom>
        </p:spPr>
      </p:pic>
      <p:sp>
        <p:nvSpPr>
          <p:cNvPr id="4" name="Slide Number Placeholder 3"/>
          <p:cNvSpPr>
            <a:spLocks noGrp="1"/>
          </p:cNvSpPr>
          <p:nvPr>
            <p:ph type="sldNum" sz="quarter" idx="12"/>
          </p:nvPr>
        </p:nvSpPr>
        <p:spPr/>
        <p:txBody>
          <a:bodyPr/>
          <a:lstStyle/>
          <a:p>
            <a:fld id="{5032BE5D-665A-4842-8799-37E3FC5C3BB8}" type="slidenum">
              <a:rPr lang="en-US" smtClean="0"/>
              <a:pPr/>
              <a:t>12</a:t>
            </a:fld>
            <a:endParaRPr lang="en-US"/>
          </a:p>
        </p:txBody>
      </p:sp>
      <p:sp>
        <p:nvSpPr>
          <p:cNvPr id="6" name="Rectangle 5"/>
          <p:cNvSpPr/>
          <p:nvPr/>
        </p:nvSpPr>
        <p:spPr>
          <a:xfrm>
            <a:off x="2496312" y="5431808"/>
            <a:ext cx="3808953" cy="523220"/>
          </a:xfrm>
          <a:prstGeom prst="rect">
            <a:avLst/>
          </a:prstGeom>
        </p:spPr>
        <p:txBody>
          <a:bodyPr wrap="square">
            <a:spAutoFit/>
          </a:bodyPr>
          <a:lstStyle/>
          <a:p>
            <a:pPr algn="ctr"/>
            <a:r>
              <a:rPr lang="en-US" sz="2800" dirty="0" smtClean="0">
                <a:latin typeface="Times New Roman" pitchFamily="18" charset="0"/>
                <a:cs typeface="Times New Roman" pitchFamily="18" charset="0"/>
              </a:rPr>
              <a:t>Hitachi S-3200N SEM</a:t>
            </a:r>
          </a:p>
        </p:txBody>
      </p:sp>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380" y="274638"/>
            <a:ext cx="7467600" cy="1143000"/>
          </a:xfrm>
        </p:spPr>
        <p:txBody>
          <a:bodyPr>
            <a:normAutofit fontScale="90000"/>
          </a:bodyPr>
          <a:lstStyle/>
          <a:p>
            <a:pPr algn="ctr"/>
            <a:r>
              <a:rPr lang="en-US" b="1" dirty="0" smtClean="0">
                <a:latin typeface="Times New Roman" pitchFamily="18" charset="0"/>
                <a:cs typeface="Times New Roman" pitchFamily="18" charset="0"/>
              </a:rPr>
              <a:t>Size Sorting of Magnetic Grains</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2228588" y="5364116"/>
            <a:ext cx="4640239" cy="1057948"/>
          </a:xfrm>
        </p:spPr>
        <p:txBody>
          <a:bodyPr>
            <a:normAutofit/>
          </a:bodyPr>
          <a:lstStyle/>
          <a:p>
            <a:pPr algn="ctr">
              <a:buNone/>
            </a:pPr>
            <a:r>
              <a:rPr lang="en-US" sz="2800" dirty="0" smtClean="0">
                <a:latin typeface="Times New Roman" pitchFamily="18" charset="0"/>
                <a:cs typeface="Times New Roman" pitchFamily="18" charset="0"/>
              </a:rPr>
              <a:t>Keck Sand-Shaker </a:t>
            </a:r>
            <a:r>
              <a:rPr lang="en-US" sz="2800" dirty="0" smtClean="0">
                <a:latin typeface="Times New Roman" pitchFamily="18" charset="0"/>
                <a:cs typeface="Times New Roman" pitchFamily="18" charset="0"/>
              </a:rPr>
              <a:t>Sieve </a:t>
            </a:r>
            <a:endParaRPr lang="en-US" sz="2800" dirty="0" smtClean="0">
              <a:latin typeface="Times New Roman" pitchFamily="18" charset="0"/>
              <a:cs typeface="Times New Roman" pitchFamily="18" charset="0"/>
            </a:endParaRPr>
          </a:p>
        </p:txBody>
      </p:sp>
      <p:pic>
        <p:nvPicPr>
          <p:cNvPr id="5122" name="Picture 2" descr="C:\Users\Kiki\Downloads\Photo0332.jpg"/>
          <p:cNvPicPr>
            <a:picLocks noChangeArrowheads="1"/>
          </p:cNvPicPr>
          <p:nvPr/>
        </p:nvPicPr>
        <p:blipFill>
          <a:blip r:embed="rId3"/>
          <a:stretch>
            <a:fillRect/>
          </a:stretch>
        </p:blipFill>
        <p:spPr bwMode="auto">
          <a:xfrm>
            <a:off x="2491307" y="1417638"/>
            <a:ext cx="4114800" cy="3767328"/>
          </a:xfrm>
          <a:prstGeom prst="rect">
            <a:avLst/>
          </a:prstGeom>
          <a:noFill/>
        </p:spPr>
      </p:pic>
      <p:sp>
        <p:nvSpPr>
          <p:cNvPr id="5" name="Slide Number Placeholder 4"/>
          <p:cNvSpPr>
            <a:spLocks noGrp="1"/>
          </p:cNvSpPr>
          <p:nvPr>
            <p:ph type="sldNum" sz="quarter" idx="12"/>
          </p:nvPr>
        </p:nvSpPr>
        <p:spPr/>
        <p:txBody>
          <a:bodyPr/>
          <a:lstStyle/>
          <a:p>
            <a:fld id="{5032BE5D-665A-4842-8799-37E3FC5C3BB8}" type="slidenum">
              <a:rPr lang="en-US" smtClean="0"/>
              <a:pPr/>
              <a:t>13</a:t>
            </a:fld>
            <a:endParaRPr lang="en-US"/>
          </a:p>
        </p:txBody>
      </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701" y="239843"/>
            <a:ext cx="8397426" cy="794479"/>
          </a:xfrm>
        </p:spPr>
        <p:txBody>
          <a:bodyPr>
            <a:normAutofit/>
          </a:bodyPr>
          <a:lstStyle/>
          <a:p>
            <a:pPr algn="ctr"/>
            <a:r>
              <a:rPr lang="en-US" b="1" dirty="0" smtClean="0">
                <a:latin typeface="Times New Roman" pitchFamily="18" charset="0"/>
                <a:cs typeface="Times New Roman" pitchFamily="18" charset="0"/>
              </a:rPr>
              <a:t>Analysis of Magnetic Grains</a:t>
            </a:r>
            <a:endParaRPr lang="en-US" b="1" dirty="0">
              <a:latin typeface="Times New Roman" pitchFamily="18" charset="0"/>
              <a:cs typeface="Times New Roman" pitchFamily="18" charset="0"/>
            </a:endParaRPr>
          </a:p>
        </p:txBody>
      </p:sp>
      <p:pic>
        <p:nvPicPr>
          <p:cNvPr id="6" name="Picture 5"/>
          <p:cNvPicPr>
            <a:picLocks/>
          </p:cNvPicPr>
          <p:nvPr/>
        </p:nvPicPr>
        <p:blipFill>
          <a:blip r:embed="rId3"/>
          <a:stretch>
            <a:fillRect/>
          </a:stretch>
        </p:blipFill>
        <p:spPr>
          <a:xfrm>
            <a:off x="2496312" y="1417320"/>
            <a:ext cx="4114800" cy="3767328"/>
          </a:xfrm>
          <a:prstGeom prst="rect">
            <a:avLst/>
          </a:prstGeom>
        </p:spPr>
      </p:pic>
      <p:sp>
        <p:nvSpPr>
          <p:cNvPr id="4" name="Slide Number Placeholder 3"/>
          <p:cNvSpPr>
            <a:spLocks noGrp="1"/>
          </p:cNvSpPr>
          <p:nvPr>
            <p:ph type="sldNum" sz="quarter" idx="12"/>
          </p:nvPr>
        </p:nvSpPr>
        <p:spPr/>
        <p:txBody>
          <a:bodyPr/>
          <a:lstStyle/>
          <a:p>
            <a:fld id="{5032BE5D-665A-4842-8799-37E3FC5C3BB8}" type="slidenum">
              <a:rPr lang="en-US" smtClean="0"/>
              <a:pPr/>
              <a:t>14</a:t>
            </a:fld>
            <a:endParaRPr lang="en-US"/>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899" y="274638"/>
            <a:ext cx="5923127" cy="1143000"/>
          </a:xfrm>
        </p:spPr>
        <p:txBody>
          <a:bodyPr>
            <a:noAutofit/>
          </a:bodyPr>
          <a:lstStyle/>
          <a:p>
            <a:pPr algn="ctr"/>
            <a:r>
              <a:rPr lang="en-US" b="1" dirty="0" smtClean="0">
                <a:latin typeface="Times New Roman" pitchFamily="18" charset="0"/>
                <a:cs typeface="Times New Roman" pitchFamily="18" charset="0"/>
              </a:rPr>
              <a:t>Scanning </a:t>
            </a:r>
            <a:r>
              <a:rPr lang="en-US" b="1" dirty="0" smtClean="0">
                <a:latin typeface="Times New Roman" pitchFamily="18" charset="0"/>
                <a:cs typeface="Times New Roman" pitchFamily="18" charset="0"/>
              </a:rPr>
              <a:t>Electron Microscope </a:t>
            </a:r>
            <a:r>
              <a:rPr lang="en-US" b="1" dirty="0" smtClean="0">
                <a:latin typeface="Times New Roman" pitchFamily="18" charset="0"/>
                <a:cs typeface="Times New Roman" pitchFamily="18" charset="0"/>
              </a:rPr>
              <a:t>(SEM)</a:t>
            </a:r>
            <a:endParaRPr lang="en-US" b="1" dirty="0">
              <a:latin typeface="Times New Roman" pitchFamily="18" charset="0"/>
              <a:cs typeface="Times New Roman" pitchFamily="18" charset="0"/>
            </a:endParaRPr>
          </a:p>
        </p:txBody>
      </p:sp>
      <p:sp>
        <p:nvSpPr>
          <p:cNvPr id="6" name="Content Placeholder 5"/>
          <p:cNvSpPr>
            <a:spLocks noGrp="1"/>
          </p:cNvSpPr>
          <p:nvPr>
            <p:ph idx="1"/>
          </p:nvPr>
        </p:nvSpPr>
        <p:spPr>
          <a:xfrm>
            <a:off x="1282890" y="1394473"/>
            <a:ext cx="3889611" cy="1221490"/>
          </a:xfrm>
        </p:spPr>
        <p:txBody>
          <a:bodyPr/>
          <a:lstStyle/>
          <a:p>
            <a:pPr algn="ctr">
              <a:buNone/>
            </a:pPr>
            <a:r>
              <a:rPr lang="en-US" sz="2800" dirty="0" smtClean="0">
                <a:latin typeface="Times New Roman" pitchFamily="18" charset="0"/>
                <a:cs typeface="Times New Roman" pitchFamily="18" charset="0"/>
              </a:rPr>
              <a:t> Hitachi </a:t>
            </a:r>
            <a:r>
              <a:rPr lang="en-US" sz="2800" dirty="0" smtClean="0">
                <a:latin typeface="Times New Roman" pitchFamily="18" charset="0"/>
                <a:cs typeface="Times New Roman" pitchFamily="18" charset="0"/>
              </a:rPr>
              <a:t>S-3200N SEM</a:t>
            </a:r>
          </a:p>
        </p:txBody>
      </p:sp>
      <p:pic>
        <p:nvPicPr>
          <p:cNvPr id="1026" name="Picture 2" descr="H:\Pictures\DSC_2825.JPG"/>
          <p:cNvPicPr>
            <a:picLocks noChangeAspect="1" noChangeArrowheads="1"/>
          </p:cNvPicPr>
          <p:nvPr/>
        </p:nvPicPr>
        <p:blipFill>
          <a:blip r:embed="rId3"/>
          <a:stretch>
            <a:fillRect/>
          </a:stretch>
        </p:blipFill>
        <p:spPr bwMode="auto">
          <a:xfrm>
            <a:off x="6499309" y="0"/>
            <a:ext cx="2668272" cy="2005218"/>
          </a:xfrm>
          <a:prstGeom prst="rect">
            <a:avLst/>
          </a:prstGeom>
          <a:noFill/>
        </p:spPr>
      </p:pic>
      <p:pic>
        <p:nvPicPr>
          <p:cNvPr id="1027" name="Picture 3" descr="H:\Pictures\DSC_2784.JPG"/>
          <p:cNvPicPr>
            <a:picLocks noChangeAspect="1" noChangeArrowheads="1"/>
          </p:cNvPicPr>
          <p:nvPr/>
        </p:nvPicPr>
        <p:blipFill>
          <a:blip r:embed="rId4"/>
          <a:stretch>
            <a:fillRect/>
          </a:stretch>
        </p:blipFill>
        <p:spPr bwMode="auto">
          <a:xfrm>
            <a:off x="6499310" y="2005218"/>
            <a:ext cx="2668272" cy="2170996"/>
          </a:xfrm>
          <a:prstGeom prst="rect">
            <a:avLst/>
          </a:prstGeom>
          <a:noFill/>
        </p:spPr>
      </p:pic>
      <p:pic>
        <p:nvPicPr>
          <p:cNvPr id="1029" name="Picture 5" descr="H:\Pictures\DSC_2830.JPG"/>
          <p:cNvPicPr>
            <a:picLocks noChangeAspect="1" noChangeArrowheads="1"/>
          </p:cNvPicPr>
          <p:nvPr/>
        </p:nvPicPr>
        <p:blipFill>
          <a:blip r:embed="rId5"/>
          <a:stretch>
            <a:fillRect/>
          </a:stretch>
        </p:blipFill>
        <p:spPr bwMode="auto">
          <a:xfrm>
            <a:off x="6499310" y="4176214"/>
            <a:ext cx="2668271" cy="2681786"/>
          </a:xfrm>
          <a:prstGeom prst="rect">
            <a:avLst/>
          </a:prstGeom>
          <a:noFill/>
        </p:spPr>
      </p:pic>
      <p:pic>
        <p:nvPicPr>
          <p:cNvPr id="1030" name="Picture 6" descr="H:\Pictures\DSC_2786.JPG"/>
          <p:cNvPicPr>
            <a:picLocks noChangeAspect="1" noChangeArrowheads="1"/>
          </p:cNvPicPr>
          <p:nvPr/>
        </p:nvPicPr>
        <p:blipFill>
          <a:blip r:embed="rId6"/>
          <a:stretch>
            <a:fillRect/>
          </a:stretch>
        </p:blipFill>
        <p:spPr bwMode="auto">
          <a:xfrm>
            <a:off x="4198800" y="4176214"/>
            <a:ext cx="2300510" cy="2681786"/>
          </a:xfrm>
          <a:prstGeom prst="rect">
            <a:avLst/>
          </a:prstGeom>
          <a:noFill/>
        </p:spPr>
      </p:pic>
      <p:pic>
        <p:nvPicPr>
          <p:cNvPr id="1031" name="Picture 7" descr="H:\Pictures\DSC_2838.JPG"/>
          <p:cNvPicPr>
            <a:picLocks noChangeAspect="1" noChangeArrowheads="1"/>
          </p:cNvPicPr>
          <p:nvPr/>
        </p:nvPicPr>
        <p:blipFill>
          <a:blip r:embed="rId7"/>
          <a:stretch>
            <a:fillRect/>
          </a:stretch>
        </p:blipFill>
        <p:spPr bwMode="auto">
          <a:xfrm>
            <a:off x="3934" y="4176214"/>
            <a:ext cx="4194866" cy="2681785"/>
          </a:xfrm>
          <a:prstGeom prst="rect">
            <a:avLst/>
          </a:prstGeom>
          <a:noFill/>
        </p:spPr>
      </p:pic>
      <p:sp>
        <p:nvSpPr>
          <p:cNvPr id="9" name="Slide Number Placeholder 8"/>
          <p:cNvSpPr>
            <a:spLocks noGrp="1"/>
          </p:cNvSpPr>
          <p:nvPr>
            <p:ph type="sldNum" sz="quarter" idx="12"/>
          </p:nvPr>
        </p:nvSpPr>
        <p:spPr/>
        <p:txBody>
          <a:bodyPr/>
          <a:lstStyle/>
          <a:p>
            <a:fld id="{5032BE5D-665A-4842-8799-37E3FC5C3BB8}" type="slidenum">
              <a:rPr lang="en-US" smtClean="0"/>
              <a:pPr/>
              <a:t>15</a:t>
            </a:fld>
            <a:endParaRPr lang="en-US"/>
          </a:p>
        </p:txBody>
      </p:sp>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3827" y="313899"/>
            <a:ext cx="4114800" cy="1103739"/>
          </a:xfrm>
        </p:spPr>
        <p:txBody>
          <a:bodyPr>
            <a:normAutofit fontScale="90000"/>
          </a:bodyPr>
          <a:lstStyle/>
          <a:p>
            <a:pPr algn="ctr"/>
            <a:r>
              <a:rPr lang="en-US" b="1" dirty="0" smtClean="0">
                <a:latin typeface="Times New Roman" pitchFamily="18" charset="0"/>
                <a:cs typeface="Times New Roman" pitchFamily="18" charset="0"/>
              </a:rPr>
              <a:t>  SEM </a:t>
            </a:r>
            <a:r>
              <a:rPr lang="en-US" b="1" dirty="0" smtClean="0">
                <a:latin typeface="Times New Roman" pitchFamily="18" charset="0"/>
                <a:cs typeface="Times New Roman" pitchFamily="18" charset="0"/>
              </a:rPr>
              <a:t>Image </a:t>
            </a:r>
            <a:br>
              <a:rPr lang="en-US" b="1" dirty="0" smtClean="0">
                <a:latin typeface="Times New Roman" pitchFamily="18" charset="0"/>
                <a:cs typeface="Times New Roman" pitchFamily="18" charset="0"/>
              </a:rPr>
            </a:br>
            <a:endParaRPr lang="en-US" b="1" dirty="0">
              <a:latin typeface="Times New Roman" pitchFamily="18" charset="0"/>
              <a:cs typeface="Times New Roman" pitchFamily="18" charset="0"/>
            </a:endParaRPr>
          </a:p>
        </p:txBody>
      </p:sp>
      <p:pic>
        <p:nvPicPr>
          <p:cNvPr id="4" name="Picture 3"/>
          <p:cNvPicPr>
            <a:picLocks/>
          </p:cNvPicPr>
          <p:nvPr/>
        </p:nvPicPr>
        <p:blipFill>
          <a:blip r:embed="rId2"/>
          <a:stretch>
            <a:fillRect/>
          </a:stretch>
        </p:blipFill>
        <p:spPr>
          <a:xfrm>
            <a:off x="2433827" y="1117387"/>
            <a:ext cx="4114800" cy="3767328"/>
          </a:xfrm>
          <a:prstGeom prst="rect">
            <a:avLst/>
          </a:prstGeom>
        </p:spPr>
      </p:pic>
      <p:sp>
        <p:nvSpPr>
          <p:cNvPr id="5" name="TextBox 4"/>
          <p:cNvSpPr txBox="1"/>
          <p:nvPr/>
        </p:nvSpPr>
        <p:spPr>
          <a:xfrm>
            <a:off x="2433827" y="4884715"/>
            <a:ext cx="4114800" cy="830997"/>
          </a:xfrm>
          <a:prstGeom prst="rect">
            <a:avLst/>
          </a:prstGeom>
          <a:noFill/>
        </p:spPr>
        <p:txBody>
          <a:bodyPr wrap="square" rtlCol="0">
            <a:spAutoFit/>
          </a:bodyPr>
          <a:lstStyle/>
          <a:p>
            <a:pPr algn="ctr"/>
            <a:r>
              <a:rPr lang="en-US" sz="2400" dirty="0" smtClean="0">
                <a:latin typeface="Times New Roman" pitchFamily="18" charset="0"/>
                <a:cs typeface="Times New Roman" pitchFamily="18" charset="0"/>
              </a:rPr>
              <a:t>Magnetic spherule from sample-depth 48”</a:t>
            </a:r>
            <a:endParaRPr lang="en-US" sz="2400" dirty="0">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5032BE5D-665A-4842-8799-37E3FC5C3BB8}" type="slidenum">
              <a:rPr lang="en-US" smtClean="0"/>
              <a:pPr/>
              <a:t>16</a:t>
            </a:fld>
            <a:endParaRPr lang="en-US"/>
          </a:p>
        </p:txBody>
      </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64" y="67236"/>
            <a:ext cx="8490529" cy="587560"/>
          </a:xfrm>
        </p:spPr>
        <p:txBody>
          <a:bodyPr>
            <a:noAutofit/>
          </a:bodyPr>
          <a:lstStyle/>
          <a:p>
            <a:pPr algn="ctr"/>
            <a:r>
              <a:rPr lang="en-US" sz="3200" b="1" dirty="0" smtClean="0">
                <a:latin typeface="Times New Roman" pitchFamily="18" charset="0"/>
                <a:cs typeface="Times New Roman" pitchFamily="18" charset="0"/>
              </a:rPr>
              <a:t>SEM: Energy Dispersive X-Ray Spectroscopy</a:t>
            </a:r>
            <a:endParaRPr lang="en-US" sz="3200" b="1" dirty="0">
              <a:latin typeface="Times New Roman" pitchFamily="18" charset="0"/>
              <a:cs typeface="Times New Roman" pitchFamily="18" charset="0"/>
            </a:endParaRPr>
          </a:p>
        </p:txBody>
      </p:sp>
      <p:pic>
        <p:nvPicPr>
          <p:cNvPr id="4" name="Content Placeholder 3" descr="download.jpg"/>
          <p:cNvPicPr>
            <a:picLocks noGrp="1" noChangeAspect="1"/>
          </p:cNvPicPr>
          <p:nvPr>
            <p:ph idx="1"/>
          </p:nvPr>
        </p:nvPicPr>
        <p:blipFill>
          <a:blip r:embed="rId2"/>
          <a:srcRect l="-18508" r="-18508"/>
          <a:stretch>
            <a:fillRect/>
          </a:stretch>
        </p:blipFill>
        <p:spPr>
          <a:xfrm>
            <a:off x="-1419367" y="845778"/>
            <a:ext cx="11996382" cy="5759738"/>
          </a:xfrm>
        </p:spPr>
      </p:pic>
      <p:sp>
        <p:nvSpPr>
          <p:cNvPr id="5" name="Slide Number Placeholder 4"/>
          <p:cNvSpPr>
            <a:spLocks noGrp="1"/>
          </p:cNvSpPr>
          <p:nvPr>
            <p:ph type="sldNum" sz="quarter" idx="12"/>
          </p:nvPr>
        </p:nvSpPr>
        <p:spPr/>
        <p:txBody>
          <a:bodyPr/>
          <a:lstStyle/>
          <a:p>
            <a:fld id="{5032BE5D-665A-4842-8799-37E3FC5C3BB8}" type="slidenum">
              <a:rPr lang="en-US" smtClean="0"/>
              <a:pPr/>
              <a:t>17</a:t>
            </a:fld>
            <a:endParaRPr lang="en-US"/>
          </a:p>
        </p:txBody>
      </p:sp>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831" y="163773"/>
            <a:ext cx="8493384" cy="1170351"/>
          </a:xfrm>
        </p:spPr>
        <p:txBody>
          <a:bodyPr>
            <a:normAutofit fontScale="90000"/>
          </a:bodyPr>
          <a:lstStyle/>
          <a:p>
            <a:pPr algn="ctr"/>
            <a:r>
              <a:rPr lang="en-US" b="1" dirty="0" smtClean="0">
                <a:latin typeface="Times New Roman" pitchFamily="18" charset="0"/>
                <a:cs typeface="Times New Roman" pitchFamily="18" charset="0"/>
              </a:rPr>
              <a:t>Comparison of </a:t>
            </a:r>
            <a:r>
              <a:rPr lang="en-US" b="1" dirty="0" smtClean="0">
                <a:latin typeface="Times New Roman" pitchFamily="18" charset="0"/>
                <a:cs typeface="Times New Roman" pitchFamily="18" charset="0"/>
              </a:rPr>
              <a:t>the </a:t>
            </a:r>
            <a:r>
              <a:rPr lang="en-US" b="1" dirty="0" smtClean="0">
                <a:latin typeface="Times New Roman" pitchFamily="18" charset="0"/>
                <a:cs typeface="Times New Roman" pitchFamily="18" charset="0"/>
              </a:rPr>
              <a:t>Geo-chemical </a:t>
            </a:r>
            <a:r>
              <a:rPr lang="en-US" b="1" dirty="0" smtClean="0">
                <a:latin typeface="Times New Roman" pitchFamily="18" charset="0"/>
                <a:cs typeface="Times New Roman" pitchFamily="18" charset="0"/>
              </a:rPr>
              <a:t>Composition to Earth’s Crust </a:t>
            </a:r>
            <a:endParaRPr lang="en-US" b="1" dirty="0">
              <a:latin typeface="Times New Roman" pitchFamily="18" charset="0"/>
              <a:cs typeface="Times New Roman" pitchFamily="18" charset="0"/>
            </a:endParaRPr>
          </a:p>
        </p:txBody>
      </p:sp>
      <p:pic>
        <p:nvPicPr>
          <p:cNvPr id="2052" name="Picture 4" descr="H:\crust.jpg"/>
          <p:cNvPicPr preferRelativeResize="0">
            <a:picLocks noChangeArrowheads="1"/>
          </p:cNvPicPr>
          <p:nvPr/>
        </p:nvPicPr>
        <p:blipFill>
          <a:blip r:embed="rId2"/>
          <a:srcRect/>
          <a:stretch>
            <a:fillRect/>
          </a:stretch>
        </p:blipFill>
        <p:spPr bwMode="auto">
          <a:xfrm>
            <a:off x="5271554" y="1591873"/>
            <a:ext cx="3643846" cy="4808925"/>
          </a:xfrm>
          <a:prstGeom prst="rect">
            <a:avLst/>
          </a:prstGeom>
          <a:noFill/>
        </p:spPr>
      </p:pic>
      <p:graphicFrame>
        <p:nvGraphicFramePr>
          <p:cNvPr id="4" name="Table 3"/>
          <p:cNvGraphicFramePr>
            <a:graphicFrameLocks noGrp="1"/>
          </p:cNvGraphicFramePr>
          <p:nvPr/>
        </p:nvGraphicFramePr>
        <p:xfrm>
          <a:off x="254831" y="1591873"/>
          <a:ext cx="4868961" cy="4808925"/>
        </p:xfrm>
        <a:graphic>
          <a:graphicData uri="http://schemas.openxmlformats.org/drawingml/2006/table">
            <a:tbl>
              <a:tblPr firstRow="1" bandRow="1">
                <a:tableStyleId>{073A0DAA-6AF3-43AB-8588-CEC1D06C72B9}</a:tableStyleId>
              </a:tblPr>
              <a:tblGrid>
                <a:gridCol w="2338313"/>
                <a:gridCol w="2530648"/>
              </a:tblGrid>
              <a:tr h="534325">
                <a:tc gridSpan="2">
                  <a:txBody>
                    <a:bodyPr/>
                    <a:lstStyle/>
                    <a:p>
                      <a:pPr algn="ctr"/>
                      <a:r>
                        <a:rPr lang="en-US" sz="2000" dirty="0" smtClean="0">
                          <a:latin typeface="Times New Roman" pitchFamily="18" charset="0"/>
                          <a:cs typeface="Times New Roman" pitchFamily="18" charset="0"/>
                        </a:rPr>
                        <a:t>Geo-chemistry</a:t>
                      </a:r>
                      <a:r>
                        <a:rPr lang="en-US" sz="2000" baseline="0" dirty="0" smtClean="0">
                          <a:latin typeface="Times New Roman" pitchFamily="18" charset="0"/>
                          <a:cs typeface="Times New Roman" pitchFamily="18" charset="0"/>
                        </a:rPr>
                        <a:t> of Magnetic Spherule (48”)</a:t>
                      </a:r>
                      <a:endParaRPr lang="en-US" sz="2000" dirty="0">
                        <a:latin typeface="Times New Roman" pitchFamily="18" charset="0"/>
                        <a:cs typeface="Times New Roman" pitchFamily="18" charset="0"/>
                      </a:endParaRPr>
                    </a:p>
                  </a:txBody>
                  <a:tcPr/>
                </a:tc>
                <a:tc hMerge="1">
                  <a:txBody>
                    <a:bodyPr/>
                    <a:lstStyle/>
                    <a:p>
                      <a:endParaRPr lang="en-US" dirty="0"/>
                    </a:p>
                  </a:txBody>
                  <a:tcPr/>
                </a:tc>
              </a:tr>
              <a:tr h="534325">
                <a:tc>
                  <a:txBody>
                    <a:bodyPr/>
                    <a:lstStyle/>
                    <a:p>
                      <a:pPr algn="ctr"/>
                      <a:r>
                        <a:rPr lang="en-US" sz="2000" b="1" dirty="0" smtClean="0">
                          <a:latin typeface="Times New Roman" pitchFamily="18" charset="0"/>
                          <a:cs typeface="Times New Roman" pitchFamily="18" charset="0"/>
                        </a:rPr>
                        <a:t>Elements</a:t>
                      </a:r>
                      <a:endParaRPr lang="en-US" sz="2000" b="1" dirty="0">
                        <a:latin typeface="Times New Roman" pitchFamily="18" charset="0"/>
                        <a:cs typeface="Times New Roman" pitchFamily="18" charset="0"/>
                      </a:endParaRPr>
                    </a:p>
                  </a:txBody>
                  <a:tcPr/>
                </a:tc>
                <a:tc>
                  <a:txBody>
                    <a:bodyPr/>
                    <a:lstStyle/>
                    <a:p>
                      <a:pPr algn="ctr"/>
                      <a:r>
                        <a:rPr lang="en-US" sz="2000" b="1" dirty="0" smtClean="0">
                          <a:latin typeface="Times New Roman" pitchFamily="18" charset="0"/>
                          <a:cs typeface="Times New Roman" pitchFamily="18" charset="0"/>
                        </a:rPr>
                        <a:t>Percent (%)</a:t>
                      </a:r>
                      <a:endParaRPr lang="en-US" sz="2000" b="1" dirty="0">
                        <a:latin typeface="Times New Roman" pitchFamily="18" charset="0"/>
                        <a:cs typeface="Times New Roman" pitchFamily="18" charset="0"/>
                      </a:endParaRPr>
                    </a:p>
                  </a:txBody>
                  <a:tcPr/>
                </a:tc>
              </a:tr>
              <a:tr h="534325">
                <a:tc>
                  <a:txBody>
                    <a:bodyPr/>
                    <a:lstStyle/>
                    <a:p>
                      <a:pPr algn="ctr"/>
                      <a:r>
                        <a:rPr lang="en-US" sz="2000" dirty="0" smtClean="0">
                          <a:latin typeface="Times New Roman" pitchFamily="18" charset="0"/>
                          <a:cs typeface="Times New Roman" pitchFamily="18" charset="0"/>
                        </a:rPr>
                        <a:t>Oxygen</a:t>
                      </a:r>
                      <a:endParaRPr lang="en-US" sz="2000" dirty="0">
                        <a:latin typeface="Times New Roman" pitchFamily="18" charset="0"/>
                        <a:cs typeface="Times New Roman" pitchFamily="18" charset="0"/>
                      </a:endParaRPr>
                    </a:p>
                  </a:txBody>
                  <a:tcPr/>
                </a:tc>
                <a:tc>
                  <a:txBody>
                    <a:bodyPr/>
                    <a:lstStyle/>
                    <a:p>
                      <a:pPr algn="ctr"/>
                      <a:r>
                        <a:rPr lang="en-US" sz="2000" dirty="0" smtClean="0">
                          <a:latin typeface="Times New Roman" pitchFamily="18" charset="0"/>
                          <a:cs typeface="Times New Roman" pitchFamily="18" charset="0"/>
                        </a:rPr>
                        <a:t>29.9</a:t>
                      </a:r>
                      <a:endParaRPr lang="en-US" sz="2000" dirty="0">
                        <a:latin typeface="Times New Roman" pitchFamily="18" charset="0"/>
                        <a:cs typeface="Times New Roman" pitchFamily="18" charset="0"/>
                      </a:endParaRPr>
                    </a:p>
                  </a:txBody>
                  <a:tcPr/>
                </a:tc>
              </a:tr>
              <a:tr h="534325">
                <a:tc>
                  <a:txBody>
                    <a:bodyPr/>
                    <a:lstStyle/>
                    <a:p>
                      <a:pPr algn="ctr"/>
                      <a:r>
                        <a:rPr lang="en-US" sz="2000" dirty="0" smtClean="0">
                          <a:latin typeface="Times New Roman" pitchFamily="18" charset="0"/>
                          <a:cs typeface="Times New Roman" pitchFamily="18" charset="0"/>
                        </a:rPr>
                        <a:t>Silicon</a:t>
                      </a:r>
                      <a:endParaRPr lang="en-US" sz="2000" dirty="0">
                        <a:latin typeface="Times New Roman" pitchFamily="18" charset="0"/>
                        <a:cs typeface="Times New Roman" pitchFamily="18" charset="0"/>
                      </a:endParaRPr>
                    </a:p>
                  </a:txBody>
                  <a:tcPr/>
                </a:tc>
                <a:tc>
                  <a:txBody>
                    <a:bodyPr/>
                    <a:lstStyle/>
                    <a:p>
                      <a:pPr algn="ctr"/>
                      <a:r>
                        <a:rPr lang="en-US" sz="2000" dirty="0" smtClean="0">
                          <a:latin typeface="Times New Roman" pitchFamily="18" charset="0"/>
                          <a:cs typeface="Times New Roman" pitchFamily="18" charset="0"/>
                        </a:rPr>
                        <a:t>16.54</a:t>
                      </a:r>
                      <a:endParaRPr lang="en-US" sz="2000" dirty="0">
                        <a:latin typeface="Times New Roman" pitchFamily="18" charset="0"/>
                        <a:cs typeface="Times New Roman" pitchFamily="18" charset="0"/>
                      </a:endParaRPr>
                    </a:p>
                  </a:txBody>
                  <a:tcPr/>
                </a:tc>
              </a:tr>
              <a:tr h="534325">
                <a:tc>
                  <a:txBody>
                    <a:bodyPr/>
                    <a:lstStyle/>
                    <a:p>
                      <a:pPr algn="ctr"/>
                      <a:r>
                        <a:rPr lang="en-US" sz="2000" dirty="0" smtClean="0">
                          <a:latin typeface="Times New Roman" pitchFamily="18" charset="0"/>
                          <a:cs typeface="Times New Roman" pitchFamily="18" charset="0"/>
                        </a:rPr>
                        <a:t>Aluminum</a:t>
                      </a:r>
                      <a:endParaRPr lang="en-US" sz="2000" dirty="0">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itchFamily="18" charset="0"/>
                          <a:cs typeface="Times New Roman" pitchFamily="18" charset="0"/>
                        </a:rPr>
                        <a:t>14.83</a:t>
                      </a:r>
                    </a:p>
                  </a:txBody>
                  <a:tcPr/>
                </a:tc>
              </a:tr>
              <a:tr h="534325">
                <a:tc>
                  <a:txBody>
                    <a:bodyPr/>
                    <a:lstStyle/>
                    <a:p>
                      <a:pPr algn="ctr"/>
                      <a:r>
                        <a:rPr lang="en-US" sz="2000" dirty="0" smtClean="0">
                          <a:latin typeface="Times New Roman" pitchFamily="18" charset="0"/>
                          <a:cs typeface="Times New Roman" pitchFamily="18" charset="0"/>
                        </a:rPr>
                        <a:t>Iron</a:t>
                      </a:r>
                      <a:endParaRPr lang="en-US" sz="2000" dirty="0">
                        <a:latin typeface="Times New Roman" pitchFamily="18" charset="0"/>
                        <a:cs typeface="Times New Roman" pitchFamily="18" charset="0"/>
                      </a:endParaRPr>
                    </a:p>
                  </a:txBody>
                  <a:tcPr/>
                </a:tc>
                <a:tc>
                  <a:txBody>
                    <a:bodyPr/>
                    <a:lstStyle/>
                    <a:p>
                      <a:pPr algn="ctr"/>
                      <a:r>
                        <a:rPr lang="en-US" sz="2000" dirty="0" smtClean="0">
                          <a:latin typeface="Times New Roman" pitchFamily="18" charset="0"/>
                          <a:cs typeface="Times New Roman" pitchFamily="18" charset="0"/>
                        </a:rPr>
                        <a:t>3.05</a:t>
                      </a:r>
                      <a:endParaRPr lang="en-US" sz="2000" dirty="0">
                        <a:latin typeface="Times New Roman" pitchFamily="18" charset="0"/>
                        <a:cs typeface="Times New Roman" pitchFamily="18" charset="0"/>
                      </a:endParaRPr>
                    </a:p>
                  </a:txBody>
                  <a:tcPr/>
                </a:tc>
              </a:tr>
              <a:tr h="534325">
                <a:tc>
                  <a:txBody>
                    <a:bodyPr/>
                    <a:lstStyle/>
                    <a:p>
                      <a:pPr algn="ctr"/>
                      <a:r>
                        <a:rPr lang="en-US" sz="2000" dirty="0" smtClean="0">
                          <a:latin typeface="Times New Roman" pitchFamily="18" charset="0"/>
                          <a:cs typeface="Times New Roman" pitchFamily="18" charset="0"/>
                        </a:rPr>
                        <a:t>Magnesium</a:t>
                      </a:r>
                      <a:endParaRPr lang="en-US" sz="2000" dirty="0">
                        <a:latin typeface="Times New Roman" pitchFamily="18" charset="0"/>
                        <a:cs typeface="Times New Roman" pitchFamily="18" charset="0"/>
                      </a:endParaRPr>
                    </a:p>
                  </a:txBody>
                  <a:tcPr/>
                </a:tc>
                <a:tc>
                  <a:txBody>
                    <a:bodyPr/>
                    <a:lstStyle/>
                    <a:p>
                      <a:pPr algn="ctr"/>
                      <a:r>
                        <a:rPr lang="en-US" sz="2000" dirty="0" smtClean="0">
                          <a:latin typeface="Times New Roman" pitchFamily="18" charset="0"/>
                          <a:cs typeface="Times New Roman" pitchFamily="18" charset="0"/>
                        </a:rPr>
                        <a:t>0.42</a:t>
                      </a:r>
                      <a:endParaRPr lang="en-US" sz="2000" dirty="0">
                        <a:latin typeface="Times New Roman" pitchFamily="18" charset="0"/>
                        <a:cs typeface="Times New Roman" pitchFamily="18" charset="0"/>
                      </a:endParaRPr>
                    </a:p>
                  </a:txBody>
                  <a:tcPr/>
                </a:tc>
              </a:tr>
              <a:tr h="534325">
                <a:tc>
                  <a:txBody>
                    <a:bodyPr/>
                    <a:lstStyle/>
                    <a:p>
                      <a:pPr algn="ctr"/>
                      <a:r>
                        <a:rPr lang="en-US" sz="2000" dirty="0" smtClean="0">
                          <a:latin typeface="Times New Roman" pitchFamily="18" charset="0"/>
                          <a:cs typeface="Times New Roman" pitchFamily="18" charset="0"/>
                        </a:rPr>
                        <a:t>Calcium</a:t>
                      </a:r>
                      <a:endParaRPr lang="en-US" sz="2000" dirty="0">
                        <a:latin typeface="Times New Roman" pitchFamily="18" charset="0"/>
                        <a:cs typeface="Times New Roman" pitchFamily="18" charset="0"/>
                      </a:endParaRPr>
                    </a:p>
                  </a:txBody>
                  <a:tcPr/>
                </a:tc>
                <a:tc>
                  <a:txBody>
                    <a:bodyPr/>
                    <a:lstStyle/>
                    <a:p>
                      <a:pPr algn="ctr"/>
                      <a:r>
                        <a:rPr lang="en-US" sz="2000" dirty="0" smtClean="0">
                          <a:latin typeface="Times New Roman" pitchFamily="18" charset="0"/>
                          <a:cs typeface="Times New Roman" pitchFamily="18" charset="0"/>
                        </a:rPr>
                        <a:t>1.02</a:t>
                      </a:r>
                      <a:endParaRPr lang="en-US" sz="2000" dirty="0">
                        <a:latin typeface="Times New Roman" pitchFamily="18" charset="0"/>
                        <a:cs typeface="Times New Roman" pitchFamily="18" charset="0"/>
                      </a:endParaRPr>
                    </a:p>
                  </a:txBody>
                  <a:tcPr/>
                </a:tc>
              </a:tr>
              <a:tr h="534325">
                <a:tc>
                  <a:txBody>
                    <a:bodyPr/>
                    <a:lstStyle/>
                    <a:p>
                      <a:pPr algn="ctr"/>
                      <a:r>
                        <a:rPr lang="en-US" sz="2000" dirty="0" smtClean="0">
                          <a:latin typeface="Times New Roman" pitchFamily="18" charset="0"/>
                          <a:cs typeface="Times New Roman" pitchFamily="18" charset="0"/>
                        </a:rPr>
                        <a:t>Potassium</a:t>
                      </a:r>
                      <a:endParaRPr lang="en-US" sz="2000" dirty="0">
                        <a:latin typeface="Times New Roman" pitchFamily="18" charset="0"/>
                        <a:cs typeface="Times New Roman" pitchFamily="18" charset="0"/>
                      </a:endParaRPr>
                    </a:p>
                  </a:txBody>
                  <a:tcPr/>
                </a:tc>
                <a:tc>
                  <a:txBody>
                    <a:bodyPr/>
                    <a:lstStyle/>
                    <a:p>
                      <a:pPr algn="ctr"/>
                      <a:r>
                        <a:rPr lang="en-US" sz="2000" dirty="0" smtClean="0">
                          <a:latin typeface="Times New Roman" pitchFamily="18" charset="0"/>
                          <a:cs typeface="Times New Roman" pitchFamily="18" charset="0"/>
                        </a:rPr>
                        <a:t>0.57</a:t>
                      </a:r>
                      <a:endParaRPr lang="en-US" sz="2000" dirty="0">
                        <a:latin typeface="Times New Roman" pitchFamily="18" charset="0"/>
                        <a:cs typeface="Times New Roman" pitchFamily="18" charset="0"/>
                      </a:endParaRPr>
                    </a:p>
                  </a:txBody>
                  <a:tcPr/>
                </a:tc>
              </a:tr>
            </a:tbl>
          </a:graphicData>
        </a:graphic>
      </p:graphicFrame>
      <p:sp>
        <p:nvSpPr>
          <p:cNvPr id="5" name="TextBox 4"/>
          <p:cNvSpPr txBox="1"/>
          <p:nvPr/>
        </p:nvSpPr>
        <p:spPr>
          <a:xfrm>
            <a:off x="5489109" y="1632374"/>
            <a:ext cx="3467716" cy="461665"/>
          </a:xfrm>
          <a:prstGeom prst="rect">
            <a:avLst/>
          </a:prstGeom>
          <a:noFill/>
        </p:spPr>
        <p:txBody>
          <a:bodyPr wrap="none" rtlCol="0">
            <a:spAutoFit/>
          </a:bodyPr>
          <a:lstStyle/>
          <a:p>
            <a:pPr algn="ctr"/>
            <a:r>
              <a:rPr lang="en-US" sz="2400" dirty="0" smtClean="0">
                <a:solidFill>
                  <a:schemeClr val="bg1"/>
                </a:solidFill>
                <a:latin typeface="Times New Roman"/>
                <a:cs typeface="Times New Roman"/>
              </a:rPr>
              <a:t>Earth’s Crust Composition</a:t>
            </a:r>
            <a:endParaRPr lang="en-US" sz="2400" dirty="0">
              <a:solidFill>
                <a:schemeClr val="bg1"/>
              </a:solidFill>
              <a:latin typeface="Times New Roman"/>
              <a:cs typeface="Times New Roman"/>
            </a:endParaRPr>
          </a:p>
        </p:txBody>
      </p:sp>
      <p:sp>
        <p:nvSpPr>
          <p:cNvPr id="6" name="Slide Number Placeholder 5"/>
          <p:cNvSpPr>
            <a:spLocks noGrp="1"/>
          </p:cNvSpPr>
          <p:nvPr>
            <p:ph type="sldNum" sz="quarter" idx="12"/>
          </p:nvPr>
        </p:nvSpPr>
        <p:spPr/>
        <p:txBody>
          <a:bodyPr/>
          <a:lstStyle/>
          <a:p>
            <a:fld id="{5032BE5D-665A-4842-8799-37E3FC5C3BB8}" type="slidenum">
              <a:rPr lang="en-US" smtClean="0"/>
              <a:pPr/>
              <a:t>18</a:t>
            </a:fld>
            <a:endParaRPr lang="en-US"/>
          </a:p>
        </p:txBody>
      </p:sp>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7606" y="395785"/>
            <a:ext cx="6223379" cy="1004250"/>
          </a:xfrm>
        </p:spPr>
        <p:txBody>
          <a:bodyPr>
            <a:normAutofit fontScale="90000"/>
          </a:bodyPr>
          <a:lstStyle/>
          <a:p>
            <a:pPr algn="ctr"/>
            <a:r>
              <a:rPr lang="en-US" sz="4000" b="1" dirty="0" err="1" smtClean="0">
                <a:latin typeface="Times New Roman"/>
                <a:cs typeface="Times New Roman"/>
              </a:rPr>
              <a:t>Microtektite</a:t>
            </a:r>
            <a:r>
              <a:rPr lang="en-US" sz="4000" b="1" dirty="0" smtClean="0">
                <a:latin typeface="Times New Roman"/>
                <a:cs typeface="Times New Roman"/>
              </a:rPr>
              <a:t> Formation: </a:t>
            </a:r>
            <a:br>
              <a:rPr lang="en-US" sz="4000" b="1" dirty="0" smtClean="0">
                <a:latin typeface="Times New Roman"/>
                <a:cs typeface="Times New Roman"/>
              </a:rPr>
            </a:br>
            <a:r>
              <a:rPr lang="en-US" sz="4000" b="1" dirty="0" smtClean="0">
                <a:latin typeface="Times New Roman"/>
                <a:cs typeface="Times New Roman"/>
              </a:rPr>
              <a:t>Terrestrial Impact Theory</a:t>
            </a:r>
            <a:endParaRPr lang="en-US" sz="4000" b="1" dirty="0">
              <a:latin typeface="Times New Roman"/>
              <a:cs typeface="Times New Roman"/>
            </a:endParaRPr>
          </a:p>
        </p:txBody>
      </p:sp>
      <p:pic>
        <p:nvPicPr>
          <p:cNvPr id="6" name="Picture 5"/>
          <p:cNvPicPr>
            <a:picLocks/>
          </p:cNvPicPr>
          <p:nvPr/>
        </p:nvPicPr>
        <p:blipFill>
          <a:blip r:embed="rId3"/>
          <a:stretch>
            <a:fillRect/>
          </a:stretch>
        </p:blipFill>
        <p:spPr>
          <a:xfrm>
            <a:off x="2558058" y="1820730"/>
            <a:ext cx="4114800" cy="3767328"/>
          </a:xfrm>
          <a:prstGeom prst="rect">
            <a:avLst/>
          </a:prstGeom>
        </p:spPr>
      </p:pic>
      <p:sp>
        <p:nvSpPr>
          <p:cNvPr id="4" name="Slide Number Placeholder 3"/>
          <p:cNvSpPr>
            <a:spLocks noGrp="1"/>
          </p:cNvSpPr>
          <p:nvPr>
            <p:ph type="sldNum" sz="quarter" idx="12"/>
          </p:nvPr>
        </p:nvSpPr>
        <p:spPr/>
        <p:txBody>
          <a:bodyPr/>
          <a:lstStyle/>
          <a:p>
            <a:fld id="{5032BE5D-665A-4842-8799-37E3FC5C3BB8}" type="slidenum">
              <a:rPr lang="en-US" smtClean="0"/>
              <a:pPr/>
              <a:t>19</a:t>
            </a:fld>
            <a:endParaRPr lang="en-US"/>
          </a:p>
        </p:txBody>
      </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9994" y="274638"/>
            <a:ext cx="4722125" cy="1143000"/>
          </a:xfrm>
        </p:spPr>
        <p:txBody>
          <a:bodyPr/>
          <a:lstStyle/>
          <a:p>
            <a:pPr algn="ctr"/>
            <a:r>
              <a:rPr lang="en-US" b="1" dirty="0" smtClean="0">
                <a:latin typeface="Times New Roman" pitchFamily="18" charset="0"/>
                <a:cs typeface="Times New Roman" pitchFamily="18" charset="0"/>
              </a:rPr>
              <a:t>Abstract</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685800" y="1637731"/>
            <a:ext cx="7770813" cy="4844956"/>
          </a:xfrm>
        </p:spPr>
        <p:txBody>
          <a:bodyPr>
            <a:noAutofit/>
          </a:bodyPr>
          <a:lstStyle/>
          <a:p>
            <a:r>
              <a:rPr lang="en-US" sz="2000" dirty="0" smtClean="0">
                <a:latin typeface="Times New Roman" pitchFamily="18" charset="0"/>
                <a:cs typeface="Times New Roman" pitchFamily="18" charset="0"/>
              </a:rPr>
              <a:t>Throughout North America’s eastern coastal plain are found a variety of features attributed to ice age climate.  These include many elliptical, shallow depressions collectively called Carolina Bays, hypothesized to have been formed by the strong, sustained winds and arid, cold climate characteristic of glacial epochs (</a:t>
            </a:r>
            <a:r>
              <a:rPr lang="en-US" sz="2000" dirty="0" err="1" smtClean="0">
                <a:latin typeface="Times New Roman" pitchFamily="18" charset="0"/>
                <a:cs typeface="Times New Roman" pitchFamily="18" charset="0"/>
              </a:rPr>
              <a:t>Raisz</a:t>
            </a:r>
            <a:r>
              <a:rPr lang="en-US" sz="2000" dirty="0" smtClean="0">
                <a:latin typeface="Times New Roman" pitchFamily="18" charset="0"/>
                <a:cs typeface="Times New Roman" pitchFamily="18" charset="0"/>
              </a:rPr>
              <a:t>, 1934, Johnson, 1942 and </a:t>
            </a:r>
            <a:r>
              <a:rPr lang="en-US" sz="2000" dirty="0" err="1" smtClean="0">
                <a:latin typeface="Times New Roman" pitchFamily="18" charset="0"/>
                <a:cs typeface="Times New Roman" pitchFamily="18" charset="0"/>
              </a:rPr>
              <a:t>Kaczorowski</a:t>
            </a:r>
            <a:r>
              <a:rPr lang="en-US" sz="2000" dirty="0" smtClean="0">
                <a:latin typeface="Times New Roman" pitchFamily="18" charset="0"/>
                <a:cs typeface="Times New Roman" pitchFamily="18" charset="0"/>
              </a:rPr>
              <a:t>, 1977).  This view eclipsed the 1933 proposition by Melton and </a:t>
            </a:r>
            <a:r>
              <a:rPr lang="en-US" sz="2000" dirty="0" err="1" smtClean="0">
                <a:latin typeface="Times New Roman" pitchFamily="18" charset="0"/>
                <a:cs typeface="Times New Roman" pitchFamily="18" charset="0"/>
              </a:rPr>
              <a:t>Schriever</a:t>
            </a:r>
            <a:r>
              <a:rPr lang="en-US" sz="2000" dirty="0" smtClean="0">
                <a:latin typeface="Times New Roman" pitchFamily="18" charset="0"/>
                <a:cs typeface="Times New Roman" pitchFamily="18" charset="0"/>
              </a:rPr>
              <a:t>, and expanded by </a:t>
            </a:r>
            <a:r>
              <a:rPr lang="en-US" sz="2000" dirty="0" err="1" smtClean="0">
                <a:latin typeface="Times New Roman" pitchFamily="18" charset="0"/>
                <a:cs typeface="Times New Roman" pitchFamily="18" charset="0"/>
              </a:rPr>
              <a:t>Prouty</a:t>
            </a:r>
            <a:r>
              <a:rPr lang="en-US" sz="2000" dirty="0" smtClean="0">
                <a:latin typeface="Times New Roman" pitchFamily="18" charset="0"/>
                <a:cs typeface="Times New Roman" pitchFamily="18" charset="0"/>
              </a:rPr>
              <a:t> (1934, 1953), that extraterrestrial debris produced by an aerial meteorite or comet explosion in the vicinity of the Great Lakes during the late Pleistocene formed the bays. Recent discovery that a number of the bays were found to contain material associated with extraterrestrial impacts including carbon and magnetic spherules, glass-like carbon, charcoal and </a:t>
            </a:r>
            <a:r>
              <a:rPr lang="en-US" sz="2000" dirty="0" err="1" smtClean="0">
                <a:latin typeface="Times New Roman" pitchFamily="18" charset="0"/>
                <a:cs typeface="Times New Roman" pitchFamily="18" charset="0"/>
              </a:rPr>
              <a:t>nanodiamonds</a:t>
            </a:r>
            <a:r>
              <a:rPr lang="en-US" sz="2000" dirty="0" smtClean="0">
                <a:latin typeface="Times New Roman" pitchFamily="18" charset="0"/>
                <a:cs typeface="Times New Roman" pitchFamily="18" charset="0"/>
              </a:rPr>
              <a:t> reinvigorated the debate over the bay’s origins (Firestone, et. al. 2007). </a:t>
            </a:r>
            <a:endParaRPr lang="en-US" sz="20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5032BE5D-665A-4842-8799-37E3FC5C3BB8}" type="slidenum">
              <a:rPr lang="en-US" smtClean="0"/>
              <a:pPr/>
              <a:t>2</a:t>
            </a:fld>
            <a:endParaRPr lang="en-US"/>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7467600" cy="1143000"/>
          </a:xfrm>
        </p:spPr>
        <p:txBody>
          <a:bodyPr/>
          <a:lstStyle/>
          <a:p>
            <a:pPr algn="ctr"/>
            <a:r>
              <a:rPr lang="en-US" b="1" dirty="0" smtClean="0">
                <a:latin typeface="Times New Roman"/>
                <a:cs typeface="Times New Roman"/>
              </a:rPr>
              <a:t>Results</a:t>
            </a:r>
            <a:endParaRPr lang="en-US" b="1" dirty="0">
              <a:latin typeface="Times New Roman"/>
              <a:cs typeface="Times New Roman"/>
            </a:endParaRPr>
          </a:p>
        </p:txBody>
      </p:sp>
      <p:sp>
        <p:nvSpPr>
          <p:cNvPr id="6" name="Slide Number Placeholder 5"/>
          <p:cNvSpPr>
            <a:spLocks noGrp="1"/>
          </p:cNvSpPr>
          <p:nvPr>
            <p:ph type="sldNum" sz="quarter" idx="12"/>
          </p:nvPr>
        </p:nvSpPr>
        <p:spPr/>
        <p:txBody>
          <a:bodyPr/>
          <a:lstStyle/>
          <a:p>
            <a:fld id="{5032BE5D-665A-4842-8799-37E3FC5C3BB8}" type="slidenum">
              <a:rPr lang="en-US" smtClean="0"/>
              <a:pPr/>
              <a:t>20</a:t>
            </a:fld>
            <a:endParaRPr lang="en-US"/>
          </a:p>
        </p:txBody>
      </p:sp>
      <p:graphicFrame>
        <p:nvGraphicFramePr>
          <p:cNvPr id="7" name="Chart 6"/>
          <p:cNvGraphicFramePr/>
          <p:nvPr/>
        </p:nvGraphicFramePr>
        <p:xfrm>
          <a:off x="1744530" y="1417638"/>
          <a:ext cx="6135915" cy="4787219"/>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6722" y="274638"/>
            <a:ext cx="4039738" cy="1143000"/>
          </a:xfrm>
        </p:spPr>
        <p:txBody>
          <a:bodyPr/>
          <a:lstStyle/>
          <a:p>
            <a:pPr algn="ctr"/>
            <a:r>
              <a:rPr lang="en-US" b="1" dirty="0" smtClean="0">
                <a:latin typeface="Times New Roman"/>
                <a:cs typeface="Times New Roman"/>
              </a:rPr>
              <a:t>Results</a:t>
            </a:r>
            <a:endParaRPr lang="en-US" b="1" dirty="0">
              <a:latin typeface="Times New Roman"/>
              <a:cs typeface="Times New Roman"/>
            </a:endParaRPr>
          </a:p>
        </p:txBody>
      </p:sp>
      <p:graphicFrame>
        <p:nvGraphicFramePr>
          <p:cNvPr id="4" name="Table 3"/>
          <p:cNvGraphicFramePr>
            <a:graphicFrameLocks noGrp="1"/>
          </p:cNvGraphicFramePr>
          <p:nvPr/>
        </p:nvGraphicFramePr>
        <p:xfrm>
          <a:off x="900395" y="1637731"/>
          <a:ext cx="7253004" cy="3602538"/>
        </p:xfrm>
        <a:graphic>
          <a:graphicData uri="http://schemas.openxmlformats.org/drawingml/2006/table">
            <a:tbl>
              <a:tblPr firstRow="1" bandRow="1">
                <a:tableStyleId>{073A0DAA-6AF3-43AB-8588-CEC1D06C72B9}</a:tableStyleId>
              </a:tblPr>
              <a:tblGrid>
                <a:gridCol w="1813251"/>
                <a:gridCol w="1813251"/>
                <a:gridCol w="1813251"/>
                <a:gridCol w="1813251"/>
              </a:tblGrid>
              <a:tr h="1379227">
                <a:tc>
                  <a:txBody>
                    <a:bodyPr/>
                    <a:lstStyle/>
                    <a:p>
                      <a:r>
                        <a:rPr lang="en-US" sz="1600" dirty="0" smtClean="0">
                          <a:latin typeface="Times New Roman" pitchFamily="18" charset="0"/>
                          <a:cs typeface="Times New Roman" pitchFamily="18" charset="0"/>
                        </a:rPr>
                        <a:t>Peak</a:t>
                      </a:r>
                      <a:r>
                        <a:rPr lang="en-US" sz="1600" baseline="0" dirty="0" smtClean="0">
                          <a:latin typeface="Times New Roman" pitchFamily="18" charset="0"/>
                          <a:cs typeface="Times New Roman" pitchFamily="18" charset="0"/>
                        </a:rPr>
                        <a:t> Depths (cm)</a:t>
                      </a:r>
                      <a:endParaRPr lang="en-US" sz="1600" dirty="0">
                        <a:latin typeface="Times New Roman" pitchFamily="18" charset="0"/>
                        <a:cs typeface="Times New Roman" pitchFamily="18" charset="0"/>
                      </a:endParaRPr>
                    </a:p>
                  </a:txBody>
                  <a:tcPr/>
                </a:tc>
                <a:tc>
                  <a:txBody>
                    <a:bodyPr/>
                    <a:lstStyle/>
                    <a:p>
                      <a:r>
                        <a:rPr lang="en-US" sz="1600" dirty="0" smtClean="0">
                          <a:latin typeface="Times New Roman" pitchFamily="18" charset="0"/>
                          <a:cs typeface="Times New Roman" pitchFamily="18" charset="0"/>
                        </a:rPr>
                        <a:t>Mass of Magnetic Grains (</a:t>
                      </a:r>
                      <a:r>
                        <a:rPr lang="en-US" sz="1600" dirty="0" err="1" smtClean="0">
                          <a:latin typeface="Times New Roman" pitchFamily="18" charset="0"/>
                          <a:cs typeface="Times New Roman" pitchFamily="18" charset="0"/>
                        </a:rPr>
                        <a:t>g</a:t>
                      </a:r>
                      <a:r>
                        <a:rPr lang="en-US" sz="1600" dirty="0" smtClean="0">
                          <a:latin typeface="Times New Roman" pitchFamily="18" charset="0"/>
                          <a:cs typeface="Times New Roman" pitchFamily="18" charset="0"/>
                        </a:rPr>
                        <a:t>/kg)</a:t>
                      </a:r>
                      <a:endParaRPr lang="en-US" sz="1600" dirty="0">
                        <a:latin typeface="Times New Roman" pitchFamily="18" charset="0"/>
                        <a:cs typeface="Times New Roman" pitchFamily="18" charset="0"/>
                      </a:endParaRPr>
                    </a:p>
                  </a:txBody>
                  <a:tcPr/>
                </a:tc>
                <a:tc>
                  <a:txBody>
                    <a:bodyPr/>
                    <a:lstStyle/>
                    <a:p>
                      <a:r>
                        <a:rPr lang="en-US" sz="1600" dirty="0" smtClean="0">
                          <a:latin typeface="Times New Roman" pitchFamily="18" charset="0"/>
                          <a:cs typeface="Times New Roman" pitchFamily="18" charset="0"/>
                        </a:rPr>
                        <a:t>Mass of Smallest Magnetic Grains (</a:t>
                      </a:r>
                      <a:r>
                        <a:rPr lang="en-US" sz="1600" dirty="0" err="1" smtClean="0">
                          <a:latin typeface="Times New Roman" pitchFamily="18" charset="0"/>
                          <a:cs typeface="Times New Roman" pitchFamily="18" charset="0"/>
                        </a:rPr>
                        <a:t>d</a:t>
                      </a:r>
                      <a:r>
                        <a:rPr lang="en-US" sz="1600" dirty="0" smtClean="0">
                          <a:latin typeface="Times New Roman" pitchFamily="18" charset="0"/>
                          <a:cs typeface="Times New Roman" pitchFamily="18" charset="0"/>
                        </a:rPr>
                        <a:t> &lt;</a:t>
                      </a:r>
                      <a:r>
                        <a:rPr lang="en-US" sz="1600" baseline="0" dirty="0" smtClean="0">
                          <a:latin typeface="Times New Roman" pitchFamily="18" charset="0"/>
                          <a:cs typeface="Times New Roman" pitchFamily="18" charset="0"/>
                        </a:rPr>
                        <a:t> 53 </a:t>
                      </a:r>
                      <a:r>
                        <a:rPr lang="en-US" sz="1600" baseline="0" dirty="0" err="1" smtClean="0">
                          <a:latin typeface="Times New Roman" pitchFamily="18" charset="0"/>
                          <a:cs typeface="Times New Roman" pitchFamily="18" charset="0"/>
                        </a:rPr>
                        <a:t>μm</a:t>
                      </a:r>
                      <a:r>
                        <a:rPr lang="en-US" sz="1600" baseline="0" dirty="0" smtClean="0">
                          <a:latin typeface="Times New Roman" pitchFamily="18" charset="0"/>
                          <a:cs typeface="Times New Roman" pitchFamily="18" charset="0"/>
                        </a:rPr>
                        <a:t>) (</a:t>
                      </a:r>
                      <a:r>
                        <a:rPr lang="en-US" sz="1600" baseline="0" dirty="0" err="1" smtClean="0">
                          <a:latin typeface="Times New Roman" pitchFamily="18" charset="0"/>
                          <a:cs typeface="Times New Roman" pitchFamily="18" charset="0"/>
                        </a:rPr>
                        <a:t>g</a:t>
                      </a:r>
                      <a:r>
                        <a:rPr lang="en-US" sz="1600" baseline="0" dirty="0" smtClean="0">
                          <a:latin typeface="Times New Roman" pitchFamily="18" charset="0"/>
                          <a:cs typeface="Times New Roman" pitchFamily="18" charset="0"/>
                        </a:rPr>
                        <a:t>/kg)</a:t>
                      </a:r>
                      <a:endParaRPr lang="en-US" sz="1600" dirty="0">
                        <a:latin typeface="Times New Roman" pitchFamily="18" charset="0"/>
                        <a:cs typeface="Times New Roman" pitchFamily="18" charset="0"/>
                      </a:endParaRPr>
                    </a:p>
                  </a:txBody>
                  <a:tcPr/>
                </a:tc>
                <a:tc>
                  <a:txBody>
                    <a:bodyPr/>
                    <a:lstStyle/>
                    <a:p>
                      <a:r>
                        <a:rPr lang="en-US" sz="1600" dirty="0" smtClean="0">
                          <a:latin typeface="Times New Roman" pitchFamily="18" charset="0"/>
                          <a:cs typeface="Times New Roman" pitchFamily="18" charset="0"/>
                        </a:rPr>
                        <a:t>Percent</a:t>
                      </a:r>
                      <a:r>
                        <a:rPr lang="en-US" sz="1600" baseline="0" dirty="0" smtClean="0">
                          <a:latin typeface="Times New Roman" pitchFamily="18" charset="0"/>
                          <a:cs typeface="Times New Roman" pitchFamily="18" charset="0"/>
                        </a:rPr>
                        <a:t> of Smallest Magnetic Grains</a:t>
                      </a:r>
                      <a:endParaRPr lang="en-US" sz="1600" dirty="0">
                        <a:latin typeface="Times New Roman" pitchFamily="18" charset="0"/>
                        <a:cs typeface="Times New Roman" pitchFamily="18" charset="0"/>
                      </a:endParaRPr>
                    </a:p>
                  </a:txBody>
                  <a:tcPr/>
                </a:tc>
              </a:tr>
              <a:tr h="601196">
                <a:tc>
                  <a:txBody>
                    <a:bodyPr/>
                    <a:lstStyle/>
                    <a:p>
                      <a:r>
                        <a:rPr lang="en-US" sz="1400" dirty="0" smtClean="0">
                          <a:latin typeface="Times New Roman" pitchFamily="18" charset="0"/>
                          <a:cs typeface="Times New Roman" pitchFamily="18" charset="0"/>
                        </a:rPr>
                        <a:t>61</a:t>
                      </a:r>
                      <a:endParaRPr lang="en-US" sz="1400" dirty="0">
                        <a:latin typeface="Times New Roman" pitchFamily="18" charset="0"/>
                        <a:cs typeface="Times New Roman" pitchFamily="18" charset="0"/>
                      </a:endParaRPr>
                    </a:p>
                  </a:txBody>
                  <a:tcPr/>
                </a:tc>
                <a:tc>
                  <a:txBody>
                    <a:bodyPr/>
                    <a:lstStyle/>
                    <a:p>
                      <a:r>
                        <a:rPr lang="en-US" sz="1400" dirty="0" smtClean="0">
                          <a:latin typeface="Times New Roman" pitchFamily="18" charset="0"/>
                          <a:cs typeface="Times New Roman" pitchFamily="18" charset="0"/>
                        </a:rPr>
                        <a:t>11.914</a:t>
                      </a:r>
                      <a:endParaRPr lang="en-US" sz="1400" dirty="0">
                        <a:latin typeface="Times New Roman" pitchFamily="18" charset="0"/>
                        <a:cs typeface="Times New Roman" pitchFamily="18" charset="0"/>
                      </a:endParaRPr>
                    </a:p>
                  </a:txBody>
                  <a:tcPr/>
                </a:tc>
                <a:tc>
                  <a:txBody>
                    <a:bodyPr/>
                    <a:lstStyle/>
                    <a:p>
                      <a:r>
                        <a:rPr lang="en-US" sz="1400" dirty="0" smtClean="0">
                          <a:latin typeface="Times New Roman" pitchFamily="18" charset="0"/>
                          <a:cs typeface="Times New Roman" pitchFamily="18" charset="0"/>
                        </a:rPr>
                        <a:t>0.057</a:t>
                      </a:r>
                      <a:endParaRPr lang="en-US" sz="1400" dirty="0">
                        <a:latin typeface="Times New Roman" pitchFamily="18" charset="0"/>
                        <a:cs typeface="Times New Roman" pitchFamily="18" charset="0"/>
                      </a:endParaRPr>
                    </a:p>
                  </a:txBody>
                  <a:tcPr/>
                </a:tc>
                <a:tc>
                  <a:txBody>
                    <a:bodyPr/>
                    <a:lstStyle/>
                    <a:p>
                      <a:r>
                        <a:rPr lang="en-US" sz="1400" dirty="0" smtClean="0">
                          <a:latin typeface="Times New Roman" pitchFamily="18" charset="0"/>
                          <a:cs typeface="Times New Roman" pitchFamily="18" charset="0"/>
                        </a:rPr>
                        <a:t>0.48%</a:t>
                      </a:r>
                      <a:endParaRPr lang="en-US" sz="1400" dirty="0">
                        <a:latin typeface="Times New Roman" pitchFamily="18" charset="0"/>
                        <a:cs typeface="Times New Roman" pitchFamily="18" charset="0"/>
                      </a:endParaRPr>
                    </a:p>
                  </a:txBody>
                  <a:tcPr/>
                </a:tc>
              </a:tr>
              <a:tr h="540705">
                <a:tc>
                  <a:txBody>
                    <a:bodyPr/>
                    <a:lstStyle/>
                    <a:p>
                      <a:r>
                        <a:rPr kumimoji="0" lang="en-US" sz="1400" kern="1200" dirty="0" smtClean="0">
                          <a:solidFill>
                            <a:schemeClr val="dk1"/>
                          </a:solidFill>
                          <a:latin typeface="Times New Roman" pitchFamily="18" charset="0"/>
                          <a:ea typeface="+mn-ea"/>
                          <a:cs typeface="Times New Roman" pitchFamily="18" charset="0"/>
                        </a:rPr>
                        <a:t>91.4</a:t>
                      </a:r>
                      <a:endParaRPr lang="en-US" sz="1400" dirty="0">
                        <a:latin typeface="Times New Roman" pitchFamily="18" charset="0"/>
                        <a:cs typeface="Times New Roman" pitchFamily="18" charset="0"/>
                      </a:endParaRPr>
                    </a:p>
                  </a:txBody>
                  <a:tcPr/>
                </a:tc>
                <a:tc>
                  <a:txBody>
                    <a:bodyPr/>
                    <a:lstStyle/>
                    <a:p>
                      <a:r>
                        <a:rPr lang="en-US" sz="1400" dirty="0" smtClean="0">
                          <a:latin typeface="Times New Roman" pitchFamily="18" charset="0"/>
                          <a:cs typeface="Times New Roman" pitchFamily="18" charset="0"/>
                        </a:rPr>
                        <a:t>9.473</a:t>
                      </a:r>
                      <a:endParaRPr lang="en-US" sz="1400" dirty="0">
                        <a:latin typeface="Times New Roman" pitchFamily="18" charset="0"/>
                        <a:cs typeface="Times New Roman" pitchFamily="18" charset="0"/>
                      </a:endParaRPr>
                    </a:p>
                  </a:txBody>
                  <a:tcPr/>
                </a:tc>
                <a:tc>
                  <a:txBody>
                    <a:bodyPr/>
                    <a:lstStyle/>
                    <a:p>
                      <a:r>
                        <a:rPr lang="en-US" sz="1400" dirty="0" smtClean="0">
                          <a:latin typeface="Times New Roman" pitchFamily="18" charset="0"/>
                          <a:cs typeface="Times New Roman" pitchFamily="18" charset="0"/>
                        </a:rPr>
                        <a:t>0.127</a:t>
                      </a:r>
                      <a:endParaRPr lang="en-US" sz="1400" dirty="0">
                        <a:latin typeface="Times New Roman" pitchFamily="18" charset="0"/>
                        <a:cs typeface="Times New Roman" pitchFamily="18" charset="0"/>
                      </a:endParaRPr>
                    </a:p>
                  </a:txBody>
                  <a:tcPr/>
                </a:tc>
                <a:tc>
                  <a:txBody>
                    <a:bodyPr/>
                    <a:lstStyle/>
                    <a:p>
                      <a:r>
                        <a:rPr lang="en-US" sz="1400" dirty="0" smtClean="0">
                          <a:latin typeface="Times New Roman" pitchFamily="18" charset="0"/>
                          <a:cs typeface="Times New Roman" pitchFamily="18" charset="0"/>
                        </a:rPr>
                        <a:t>1.34%</a:t>
                      </a:r>
                      <a:endParaRPr lang="en-US" sz="1400" dirty="0">
                        <a:latin typeface="Times New Roman" pitchFamily="18" charset="0"/>
                        <a:cs typeface="Times New Roman" pitchFamily="18" charset="0"/>
                      </a:endParaRPr>
                    </a:p>
                  </a:txBody>
                  <a:tcPr/>
                </a:tc>
              </a:tr>
              <a:tr h="540705">
                <a:tc>
                  <a:txBody>
                    <a:bodyPr/>
                    <a:lstStyle/>
                    <a:p>
                      <a:r>
                        <a:rPr lang="en-US" sz="1400" dirty="0" smtClean="0">
                          <a:latin typeface="Times New Roman" pitchFamily="18" charset="0"/>
                          <a:cs typeface="Times New Roman" pitchFamily="18" charset="0"/>
                        </a:rPr>
                        <a:t>121.9</a:t>
                      </a:r>
                      <a:endParaRPr lang="en-US" sz="1400" dirty="0">
                        <a:latin typeface="Times New Roman" pitchFamily="18" charset="0"/>
                        <a:cs typeface="Times New Roman" pitchFamily="18" charset="0"/>
                      </a:endParaRPr>
                    </a:p>
                  </a:txBody>
                  <a:tcPr/>
                </a:tc>
                <a:tc>
                  <a:txBody>
                    <a:bodyPr/>
                    <a:lstStyle/>
                    <a:p>
                      <a:r>
                        <a:rPr lang="en-US" sz="1400" dirty="0" smtClean="0">
                          <a:latin typeface="Times New Roman" pitchFamily="18" charset="0"/>
                          <a:cs typeface="Times New Roman" pitchFamily="18" charset="0"/>
                        </a:rPr>
                        <a:t>10.313</a:t>
                      </a:r>
                      <a:endParaRPr lang="en-US" sz="1400" dirty="0">
                        <a:latin typeface="Times New Roman" pitchFamily="18" charset="0"/>
                        <a:cs typeface="Times New Roman" pitchFamily="18" charset="0"/>
                      </a:endParaRPr>
                    </a:p>
                  </a:txBody>
                  <a:tcPr/>
                </a:tc>
                <a:tc>
                  <a:txBody>
                    <a:bodyPr/>
                    <a:lstStyle/>
                    <a:p>
                      <a:r>
                        <a:rPr lang="en-US" sz="1400" dirty="0" smtClean="0">
                          <a:latin typeface="Times New Roman" pitchFamily="18" charset="0"/>
                          <a:cs typeface="Times New Roman" pitchFamily="18" charset="0"/>
                        </a:rPr>
                        <a:t>0.297</a:t>
                      </a:r>
                      <a:endParaRPr lang="en-US" sz="1400" dirty="0">
                        <a:latin typeface="Times New Roman" pitchFamily="18" charset="0"/>
                        <a:cs typeface="Times New Roman" pitchFamily="18" charset="0"/>
                      </a:endParaRPr>
                    </a:p>
                  </a:txBody>
                  <a:tcPr/>
                </a:tc>
                <a:tc>
                  <a:txBody>
                    <a:bodyPr/>
                    <a:lstStyle/>
                    <a:p>
                      <a:r>
                        <a:rPr lang="en-US" sz="1400" dirty="0" smtClean="0">
                          <a:latin typeface="Times New Roman" pitchFamily="18" charset="0"/>
                          <a:cs typeface="Times New Roman" pitchFamily="18" charset="0"/>
                        </a:rPr>
                        <a:t>2.87%</a:t>
                      </a:r>
                      <a:endParaRPr lang="en-US" sz="1400" dirty="0">
                        <a:latin typeface="Times New Roman" pitchFamily="18" charset="0"/>
                        <a:cs typeface="Times New Roman" pitchFamily="18" charset="0"/>
                      </a:endParaRPr>
                    </a:p>
                  </a:txBody>
                  <a:tcPr/>
                </a:tc>
              </a:tr>
              <a:tr h="540705">
                <a:tc>
                  <a:txBody>
                    <a:bodyPr/>
                    <a:lstStyle/>
                    <a:p>
                      <a:r>
                        <a:rPr lang="en-US" sz="1400" dirty="0" smtClean="0">
                          <a:latin typeface="Times New Roman" pitchFamily="18" charset="0"/>
                          <a:cs typeface="Times New Roman" pitchFamily="18" charset="0"/>
                        </a:rPr>
                        <a:t>152.4</a:t>
                      </a:r>
                      <a:endParaRPr lang="en-US" sz="1400" dirty="0">
                        <a:latin typeface="Times New Roman" pitchFamily="18" charset="0"/>
                        <a:cs typeface="Times New Roman" pitchFamily="18" charset="0"/>
                      </a:endParaRPr>
                    </a:p>
                  </a:txBody>
                  <a:tcPr/>
                </a:tc>
                <a:tc>
                  <a:txBody>
                    <a:bodyPr/>
                    <a:lstStyle/>
                    <a:p>
                      <a:r>
                        <a:rPr lang="en-US" sz="1400" dirty="0" smtClean="0">
                          <a:latin typeface="Times New Roman" pitchFamily="18" charset="0"/>
                          <a:cs typeface="Times New Roman" pitchFamily="18" charset="0"/>
                        </a:rPr>
                        <a:t>10.070</a:t>
                      </a:r>
                      <a:endParaRPr lang="en-US" sz="1400" dirty="0">
                        <a:latin typeface="Times New Roman" pitchFamily="18" charset="0"/>
                        <a:cs typeface="Times New Roman" pitchFamily="18" charset="0"/>
                      </a:endParaRPr>
                    </a:p>
                  </a:txBody>
                  <a:tcPr/>
                </a:tc>
                <a:tc>
                  <a:txBody>
                    <a:bodyPr/>
                    <a:lstStyle/>
                    <a:p>
                      <a:r>
                        <a:rPr lang="en-US" sz="1400" dirty="0" smtClean="0">
                          <a:latin typeface="Times New Roman" pitchFamily="18" charset="0"/>
                          <a:cs typeface="Times New Roman" pitchFamily="18" charset="0"/>
                        </a:rPr>
                        <a:t>0.197</a:t>
                      </a:r>
                      <a:endParaRPr lang="en-US" sz="1400" dirty="0">
                        <a:latin typeface="Times New Roman" pitchFamily="18" charset="0"/>
                        <a:cs typeface="Times New Roman" pitchFamily="18" charset="0"/>
                      </a:endParaRPr>
                    </a:p>
                  </a:txBody>
                  <a:tcPr/>
                </a:tc>
                <a:tc>
                  <a:txBody>
                    <a:bodyPr/>
                    <a:lstStyle/>
                    <a:p>
                      <a:r>
                        <a:rPr lang="en-US" sz="1400" dirty="0" smtClean="0">
                          <a:latin typeface="Times New Roman" pitchFamily="18" charset="0"/>
                          <a:cs typeface="Times New Roman" pitchFamily="18" charset="0"/>
                        </a:rPr>
                        <a:t>1.96%</a:t>
                      </a:r>
                      <a:endParaRPr lang="en-US" sz="1400" dirty="0">
                        <a:latin typeface="Times New Roman" pitchFamily="18" charset="0"/>
                        <a:cs typeface="Times New Roman" pitchFamily="18" charset="0"/>
                      </a:endParaRPr>
                    </a:p>
                  </a:txBody>
                  <a:tcPr/>
                </a:tc>
              </a:tr>
            </a:tbl>
          </a:graphicData>
        </a:graphic>
      </p:graphicFrame>
      <p:sp>
        <p:nvSpPr>
          <p:cNvPr id="5" name="Slide Number Placeholder 4"/>
          <p:cNvSpPr>
            <a:spLocks noGrp="1"/>
          </p:cNvSpPr>
          <p:nvPr>
            <p:ph type="sldNum" sz="quarter" idx="12"/>
          </p:nvPr>
        </p:nvSpPr>
        <p:spPr/>
        <p:txBody>
          <a:bodyPr/>
          <a:lstStyle/>
          <a:p>
            <a:fld id="{5032BE5D-665A-4842-8799-37E3FC5C3BB8}" type="slidenum">
              <a:rPr lang="en-US" smtClean="0"/>
              <a:pPr/>
              <a:t>21</a:t>
            </a:fld>
            <a:endParaRPr lang="en-US"/>
          </a:p>
        </p:txBody>
      </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1062" y="504967"/>
            <a:ext cx="3684895" cy="912671"/>
          </a:xfrm>
        </p:spPr>
        <p:txBody>
          <a:bodyPr/>
          <a:lstStyle/>
          <a:p>
            <a:pPr algn="ctr"/>
            <a:r>
              <a:rPr lang="en-US" b="1" dirty="0" smtClean="0">
                <a:latin typeface="Times New Roman"/>
                <a:cs typeface="Times New Roman"/>
              </a:rPr>
              <a:t>Results</a:t>
            </a:r>
            <a:endParaRPr lang="en-US" b="1" dirty="0">
              <a:latin typeface="Times New Roman"/>
              <a:cs typeface="Times New Roman"/>
            </a:endParaRPr>
          </a:p>
        </p:txBody>
      </p:sp>
      <p:sp>
        <p:nvSpPr>
          <p:cNvPr id="8" name="Slide Number Placeholder 7"/>
          <p:cNvSpPr>
            <a:spLocks noGrp="1"/>
          </p:cNvSpPr>
          <p:nvPr>
            <p:ph type="sldNum" sz="quarter" idx="12"/>
          </p:nvPr>
        </p:nvSpPr>
        <p:spPr/>
        <p:txBody>
          <a:bodyPr/>
          <a:lstStyle/>
          <a:p>
            <a:fld id="{5032BE5D-665A-4842-8799-37E3FC5C3BB8}" type="slidenum">
              <a:rPr lang="en-US" smtClean="0"/>
              <a:pPr/>
              <a:t>22</a:t>
            </a:fld>
            <a:endParaRPr lang="en-US"/>
          </a:p>
        </p:txBody>
      </p:sp>
      <p:graphicFrame>
        <p:nvGraphicFramePr>
          <p:cNvPr id="9" name="Chart 8"/>
          <p:cNvGraphicFramePr/>
          <p:nvPr/>
        </p:nvGraphicFramePr>
        <p:xfrm>
          <a:off x="1473958" y="1417638"/>
          <a:ext cx="5986818" cy="453256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16" y="274638"/>
            <a:ext cx="8710684" cy="1143000"/>
          </a:xfrm>
        </p:spPr>
        <p:txBody>
          <a:bodyPr>
            <a:normAutofit fontScale="90000"/>
          </a:bodyPr>
          <a:lstStyle/>
          <a:p>
            <a:pPr algn="ctr"/>
            <a:r>
              <a:rPr lang="en-US" b="1" dirty="0" smtClean="0">
                <a:latin typeface="Times New Roman" pitchFamily="18" charset="0"/>
                <a:cs typeface="Times New Roman" pitchFamily="18" charset="0"/>
              </a:rPr>
              <a:t>RHB Results Compared to other Bays</a:t>
            </a:r>
            <a:endParaRPr lang="en-US" b="1" dirty="0">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nvPr>
        </p:nvGraphicFramePr>
        <p:xfrm>
          <a:off x="1433015" y="1417638"/>
          <a:ext cx="6264321" cy="4734872"/>
        </p:xfrm>
        <a:graphic>
          <a:graphicData uri="http://schemas.openxmlformats.org/drawingml/2006/table">
            <a:tbl>
              <a:tblPr firstRow="1" bandRow="1">
                <a:tableStyleId>{073A0DAA-6AF3-43AB-8588-CEC1D06C72B9}</a:tableStyleId>
              </a:tblPr>
              <a:tblGrid>
                <a:gridCol w="2088107"/>
                <a:gridCol w="2088107"/>
                <a:gridCol w="2088107"/>
              </a:tblGrid>
              <a:tr h="591859">
                <a:tc>
                  <a:txBody>
                    <a:bodyPr/>
                    <a:lstStyle/>
                    <a:p>
                      <a:pPr algn="ctr"/>
                      <a:r>
                        <a:rPr lang="en-US" dirty="0" smtClean="0">
                          <a:latin typeface="Times New Roman" pitchFamily="18" charset="0"/>
                          <a:cs typeface="Times New Roman" pitchFamily="18" charset="0"/>
                        </a:rPr>
                        <a:t>Markers</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RHB</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Other Bays</a:t>
                      </a:r>
                      <a:endParaRPr lang="en-US" dirty="0">
                        <a:latin typeface="Times New Roman" pitchFamily="18" charset="0"/>
                        <a:cs typeface="Times New Roman" pitchFamily="18" charset="0"/>
                      </a:endParaRPr>
                    </a:p>
                  </a:txBody>
                  <a:tcPr/>
                </a:tc>
              </a:tr>
              <a:tr h="591859">
                <a:tc>
                  <a:txBody>
                    <a:bodyPr/>
                    <a:lstStyle/>
                    <a:p>
                      <a:pPr algn="ctr"/>
                      <a:r>
                        <a:rPr lang="en-US" sz="1600" dirty="0" smtClean="0">
                          <a:latin typeface="Times New Roman" pitchFamily="18" charset="0"/>
                          <a:cs typeface="Times New Roman" pitchFamily="18" charset="0"/>
                        </a:rPr>
                        <a:t>Amber Spherules</a:t>
                      </a:r>
                      <a:endParaRPr lang="en-US" sz="1600" dirty="0">
                        <a:latin typeface="Times New Roman" pitchFamily="18" charset="0"/>
                        <a:cs typeface="Times New Roman" pitchFamily="18" charset="0"/>
                      </a:endParaRPr>
                    </a:p>
                  </a:txBody>
                  <a:tcPr/>
                </a:tc>
                <a:tc>
                  <a:txBody>
                    <a:bodyPr/>
                    <a:lstStyle/>
                    <a:p>
                      <a:pPr algn="ctr"/>
                      <a:r>
                        <a:rPr lang="en-US" sz="1600" dirty="0" smtClean="0">
                          <a:latin typeface="Times New Roman" pitchFamily="18" charset="0"/>
                          <a:cs typeface="Times New Roman" pitchFamily="18" charset="0"/>
                        </a:rPr>
                        <a:t>small amounts</a:t>
                      </a:r>
                      <a:endParaRPr lang="en-US" sz="1600" dirty="0">
                        <a:latin typeface="Times New Roman" pitchFamily="18" charset="0"/>
                        <a:cs typeface="Times New Roman" pitchFamily="18" charset="0"/>
                      </a:endParaRPr>
                    </a:p>
                  </a:txBody>
                  <a:tcPr/>
                </a:tc>
                <a:tc>
                  <a:txBody>
                    <a:bodyPr/>
                    <a:lstStyle/>
                    <a:p>
                      <a:pPr algn="ctr"/>
                      <a:r>
                        <a:rPr lang="en-US" sz="1600" dirty="0" smtClean="0">
                          <a:latin typeface="Times New Roman" pitchFamily="18" charset="0"/>
                          <a:cs typeface="Times New Roman" pitchFamily="18" charset="0"/>
                        </a:rPr>
                        <a:t>varying amounts</a:t>
                      </a:r>
                      <a:endParaRPr lang="en-US" sz="1600" dirty="0">
                        <a:latin typeface="Times New Roman" pitchFamily="18" charset="0"/>
                        <a:cs typeface="Times New Roman" pitchFamily="18" charset="0"/>
                      </a:endParaRPr>
                    </a:p>
                  </a:txBody>
                  <a:tcPr/>
                </a:tc>
              </a:tr>
              <a:tr h="591859">
                <a:tc>
                  <a:txBody>
                    <a:bodyPr/>
                    <a:lstStyle/>
                    <a:p>
                      <a:pPr algn="ctr"/>
                      <a:r>
                        <a:rPr lang="en-US" sz="1600" dirty="0" smtClean="0">
                          <a:latin typeface="Times New Roman" pitchFamily="18" charset="0"/>
                          <a:cs typeface="Times New Roman" pitchFamily="18" charset="0"/>
                        </a:rPr>
                        <a:t>Carbon Spherules</a:t>
                      </a:r>
                      <a:endParaRPr lang="en-US" sz="1600" dirty="0">
                        <a:latin typeface="Times New Roman" pitchFamily="18" charset="0"/>
                        <a:cs typeface="Times New Roman" pitchFamily="18" charset="0"/>
                      </a:endParaRPr>
                    </a:p>
                  </a:txBody>
                  <a:tcPr/>
                </a:tc>
                <a:tc>
                  <a:txBody>
                    <a:bodyPr/>
                    <a:lstStyle/>
                    <a:p>
                      <a:pPr algn="ctr"/>
                      <a:r>
                        <a:rPr lang="en-US" sz="1600" dirty="0" smtClean="0">
                          <a:latin typeface="Times New Roman" pitchFamily="18" charset="0"/>
                          <a:cs typeface="Times New Roman" pitchFamily="18" charset="0"/>
                        </a:rPr>
                        <a:t>none</a:t>
                      </a:r>
                      <a:endParaRPr lang="en-US" sz="1600" dirty="0">
                        <a:latin typeface="Times New Roman" pitchFamily="18" charset="0"/>
                        <a:cs typeface="Times New Roman" pitchFamily="18" charset="0"/>
                      </a:endParaRPr>
                    </a:p>
                  </a:txBody>
                  <a:tcPr/>
                </a:tc>
                <a:tc>
                  <a:txBody>
                    <a:bodyPr/>
                    <a:lstStyle/>
                    <a:p>
                      <a:pPr algn="ctr"/>
                      <a:r>
                        <a:rPr lang="en-US" sz="1600" dirty="0" smtClean="0">
                          <a:latin typeface="Times New Roman" pitchFamily="18" charset="0"/>
                          <a:cs typeface="Times New Roman" pitchFamily="18" charset="0"/>
                        </a:rPr>
                        <a:t>varying amounts</a:t>
                      </a:r>
                      <a:endParaRPr lang="en-US" sz="1600" dirty="0">
                        <a:latin typeface="Times New Roman" pitchFamily="18" charset="0"/>
                        <a:cs typeface="Times New Roman" pitchFamily="18" charset="0"/>
                      </a:endParaRPr>
                    </a:p>
                  </a:txBody>
                  <a:tcPr/>
                </a:tc>
              </a:tr>
              <a:tr h="59185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Times New Roman" pitchFamily="18" charset="0"/>
                          <a:cs typeface="Times New Roman" pitchFamily="18" charset="0"/>
                        </a:rPr>
                        <a:t>Charcoal</a:t>
                      </a:r>
                    </a:p>
                    <a:p>
                      <a:pPr algn="ctr"/>
                      <a:endParaRPr lang="en-US" sz="1600" dirty="0">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latin typeface="Times New Roman" pitchFamily="18" charset="0"/>
                          <a:cs typeface="Times New Roman" pitchFamily="18" charset="0"/>
                        </a:rPr>
                        <a:t>small amounts</a:t>
                      </a:r>
                    </a:p>
                    <a:p>
                      <a:pPr algn="ctr"/>
                      <a:endParaRPr lang="en-US" sz="1600" dirty="0">
                        <a:latin typeface="Times New Roman" pitchFamily="18" charset="0"/>
                        <a:cs typeface="Times New Roman" pitchFamily="18" charset="0"/>
                      </a:endParaRPr>
                    </a:p>
                  </a:txBody>
                  <a:tcPr/>
                </a:tc>
                <a:tc>
                  <a:txBody>
                    <a:bodyPr/>
                    <a:lstStyle/>
                    <a:p>
                      <a:pPr algn="ctr"/>
                      <a:r>
                        <a:rPr lang="en-US" sz="1600" dirty="0" smtClean="0">
                          <a:latin typeface="Times New Roman" pitchFamily="18" charset="0"/>
                          <a:cs typeface="Times New Roman" pitchFamily="18" charset="0"/>
                        </a:rPr>
                        <a:t>varying amounts</a:t>
                      </a:r>
                      <a:endParaRPr lang="en-US" sz="1600" dirty="0">
                        <a:latin typeface="Times New Roman" pitchFamily="18" charset="0"/>
                        <a:cs typeface="Times New Roman" pitchFamily="18" charset="0"/>
                      </a:endParaRPr>
                    </a:p>
                  </a:txBody>
                  <a:tcPr/>
                </a:tc>
              </a:tr>
              <a:tr h="591859">
                <a:tc>
                  <a:txBody>
                    <a:bodyPr/>
                    <a:lstStyle/>
                    <a:p>
                      <a:pPr algn="ctr"/>
                      <a:r>
                        <a:rPr lang="en-US" sz="1600" dirty="0" smtClean="0">
                          <a:latin typeface="Times New Roman" pitchFamily="18" charset="0"/>
                          <a:cs typeface="Times New Roman" pitchFamily="18" charset="0"/>
                        </a:rPr>
                        <a:t>Glass-like Carbon</a:t>
                      </a:r>
                      <a:endParaRPr lang="en-US" sz="1600" dirty="0">
                        <a:latin typeface="Times New Roman" pitchFamily="18" charset="0"/>
                        <a:cs typeface="Times New Roman" pitchFamily="18" charset="0"/>
                      </a:endParaRPr>
                    </a:p>
                  </a:txBody>
                  <a:tcPr/>
                </a:tc>
                <a:tc>
                  <a:txBody>
                    <a:bodyPr/>
                    <a:lstStyle/>
                    <a:p>
                      <a:pPr algn="ctr"/>
                      <a:r>
                        <a:rPr lang="en-US" sz="1600" dirty="0" smtClean="0">
                          <a:latin typeface="Times New Roman" pitchFamily="18" charset="0"/>
                          <a:cs typeface="Times New Roman" pitchFamily="18" charset="0"/>
                        </a:rPr>
                        <a:t>small amounts</a:t>
                      </a:r>
                      <a:endParaRPr lang="en-US" sz="1600" dirty="0">
                        <a:latin typeface="Times New Roman" pitchFamily="18" charset="0"/>
                        <a:cs typeface="Times New Roman" pitchFamily="18" charset="0"/>
                      </a:endParaRPr>
                    </a:p>
                  </a:txBody>
                  <a:tcPr/>
                </a:tc>
                <a:tc>
                  <a:txBody>
                    <a:bodyPr/>
                    <a:lstStyle/>
                    <a:p>
                      <a:pPr algn="ctr"/>
                      <a:r>
                        <a:rPr lang="en-US" sz="1600" dirty="0" smtClean="0">
                          <a:latin typeface="Times New Roman" pitchFamily="18" charset="0"/>
                          <a:cs typeface="Times New Roman" pitchFamily="18" charset="0"/>
                        </a:rPr>
                        <a:t>varying amounts</a:t>
                      </a:r>
                      <a:endParaRPr lang="en-US" sz="1600" dirty="0">
                        <a:latin typeface="Times New Roman" pitchFamily="18" charset="0"/>
                        <a:cs typeface="Times New Roman" pitchFamily="18" charset="0"/>
                      </a:endParaRPr>
                    </a:p>
                  </a:txBody>
                  <a:tcPr/>
                </a:tc>
              </a:tr>
              <a:tr h="591859">
                <a:tc>
                  <a:txBody>
                    <a:bodyPr/>
                    <a:lstStyle/>
                    <a:p>
                      <a:pPr algn="ctr"/>
                      <a:r>
                        <a:rPr lang="en-US" sz="1600" dirty="0" err="1" smtClean="0">
                          <a:latin typeface="Times New Roman" pitchFamily="18" charset="0"/>
                          <a:cs typeface="Times New Roman" pitchFamily="18" charset="0"/>
                        </a:rPr>
                        <a:t>Nano</a:t>
                      </a:r>
                      <a:r>
                        <a:rPr lang="en-US" sz="1600" dirty="0" smtClean="0">
                          <a:latin typeface="Times New Roman" pitchFamily="18" charset="0"/>
                          <a:cs typeface="Times New Roman" pitchFamily="18" charset="0"/>
                        </a:rPr>
                        <a:t>-diamonds</a:t>
                      </a:r>
                      <a:r>
                        <a:rPr lang="en-US" sz="1600" baseline="0" dirty="0" smtClean="0">
                          <a:latin typeface="Times New Roman" pitchFamily="18" charset="0"/>
                          <a:cs typeface="Times New Roman" pitchFamily="18" charset="0"/>
                        </a:rPr>
                        <a:t> </a:t>
                      </a:r>
                      <a:endParaRPr lang="en-US" sz="1600" dirty="0">
                        <a:latin typeface="Times New Roman" pitchFamily="18" charset="0"/>
                        <a:cs typeface="Times New Roman" pitchFamily="18" charset="0"/>
                      </a:endParaRPr>
                    </a:p>
                  </a:txBody>
                  <a:tcPr/>
                </a:tc>
                <a:tc>
                  <a:txBody>
                    <a:bodyPr/>
                    <a:lstStyle/>
                    <a:p>
                      <a:pPr algn="ctr"/>
                      <a:r>
                        <a:rPr lang="en-US" sz="1600" dirty="0" smtClean="0">
                          <a:latin typeface="Times New Roman" pitchFamily="18" charset="0"/>
                          <a:cs typeface="Times New Roman" pitchFamily="18" charset="0"/>
                        </a:rPr>
                        <a:t>untested</a:t>
                      </a:r>
                      <a:endParaRPr lang="en-US" sz="1600" dirty="0">
                        <a:latin typeface="Times New Roman" pitchFamily="18" charset="0"/>
                        <a:cs typeface="Times New Roman" pitchFamily="18" charset="0"/>
                      </a:endParaRPr>
                    </a:p>
                  </a:txBody>
                  <a:tcPr/>
                </a:tc>
                <a:tc>
                  <a:txBody>
                    <a:bodyPr/>
                    <a:lstStyle/>
                    <a:p>
                      <a:pPr algn="ctr"/>
                      <a:r>
                        <a:rPr lang="en-US" sz="1600" dirty="0" smtClean="0">
                          <a:latin typeface="Times New Roman" pitchFamily="18" charset="0"/>
                          <a:cs typeface="Times New Roman" pitchFamily="18" charset="0"/>
                        </a:rPr>
                        <a:t>varying amounts</a:t>
                      </a:r>
                      <a:endParaRPr lang="en-US" sz="1600" dirty="0">
                        <a:latin typeface="Times New Roman" pitchFamily="18" charset="0"/>
                        <a:cs typeface="Times New Roman" pitchFamily="18" charset="0"/>
                      </a:endParaRPr>
                    </a:p>
                  </a:txBody>
                  <a:tcPr/>
                </a:tc>
              </a:tr>
              <a:tr h="591859">
                <a:tc>
                  <a:txBody>
                    <a:bodyPr/>
                    <a:lstStyle/>
                    <a:p>
                      <a:pPr algn="ctr"/>
                      <a:r>
                        <a:rPr lang="en-US" sz="1600" dirty="0" smtClean="0">
                          <a:latin typeface="Times New Roman" pitchFamily="18" charset="0"/>
                          <a:cs typeface="Times New Roman" pitchFamily="18" charset="0"/>
                        </a:rPr>
                        <a:t>Magnetic Grains</a:t>
                      </a:r>
                      <a:r>
                        <a:rPr lang="en-US" sz="1600" baseline="0" dirty="0" smtClean="0">
                          <a:latin typeface="Times New Roman" pitchFamily="18" charset="0"/>
                          <a:cs typeface="Times New Roman" pitchFamily="18" charset="0"/>
                        </a:rPr>
                        <a:t> (Peak)</a:t>
                      </a:r>
                      <a:endParaRPr lang="en-US" sz="1600" dirty="0">
                        <a:latin typeface="Times New Roman" pitchFamily="18" charset="0"/>
                        <a:cs typeface="Times New Roman" pitchFamily="18" charset="0"/>
                      </a:endParaRPr>
                    </a:p>
                  </a:txBody>
                  <a:tcPr/>
                </a:tc>
                <a:tc>
                  <a:txBody>
                    <a:bodyPr/>
                    <a:lstStyle/>
                    <a:p>
                      <a:pPr algn="ctr"/>
                      <a:r>
                        <a:rPr lang="en-US" sz="1600" dirty="0" smtClean="0">
                          <a:latin typeface="Times New Roman" pitchFamily="18" charset="0"/>
                          <a:cs typeface="Times New Roman" pitchFamily="18" charset="0"/>
                        </a:rPr>
                        <a:t>multiple</a:t>
                      </a:r>
                      <a:r>
                        <a:rPr lang="en-US" sz="1600" baseline="0" dirty="0" smtClean="0">
                          <a:latin typeface="Times New Roman" pitchFamily="18" charset="0"/>
                          <a:cs typeface="Times New Roman" pitchFamily="18" charset="0"/>
                        </a:rPr>
                        <a:t> peaks</a:t>
                      </a:r>
                      <a:endParaRPr lang="en-US" sz="1600" dirty="0">
                        <a:latin typeface="Times New Roman" pitchFamily="18" charset="0"/>
                        <a:cs typeface="Times New Roman" pitchFamily="18" charset="0"/>
                      </a:endParaRPr>
                    </a:p>
                  </a:txBody>
                  <a:tcPr/>
                </a:tc>
                <a:tc>
                  <a:txBody>
                    <a:bodyPr/>
                    <a:lstStyle/>
                    <a:p>
                      <a:pPr algn="ctr"/>
                      <a:r>
                        <a:rPr lang="en-US" sz="1600" dirty="0" smtClean="0">
                          <a:latin typeface="Times New Roman" pitchFamily="18" charset="0"/>
                          <a:cs typeface="Times New Roman" pitchFamily="18" charset="0"/>
                        </a:rPr>
                        <a:t>single &amp; multi-peaked</a:t>
                      </a:r>
                      <a:endParaRPr lang="en-US" sz="1600" dirty="0">
                        <a:latin typeface="Times New Roman" pitchFamily="18" charset="0"/>
                        <a:cs typeface="Times New Roman" pitchFamily="18" charset="0"/>
                      </a:endParaRPr>
                    </a:p>
                  </a:txBody>
                  <a:tcPr/>
                </a:tc>
              </a:tr>
              <a:tr h="591859">
                <a:tc>
                  <a:txBody>
                    <a:bodyPr/>
                    <a:lstStyle/>
                    <a:p>
                      <a:pPr algn="ctr"/>
                      <a:r>
                        <a:rPr lang="en-US" sz="1600" dirty="0" smtClean="0">
                          <a:latin typeface="Times New Roman" pitchFamily="18" charset="0"/>
                          <a:cs typeface="Times New Roman" pitchFamily="18" charset="0"/>
                        </a:rPr>
                        <a:t>Magnetic Spherules </a:t>
                      </a:r>
                      <a:endParaRPr lang="en-US" sz="1600" dirty="0">
                        <a:latin typeface="Times New Roman" pitchFamily="18" charset="0"/>
                        <a:cs typeface="Times New Roman" pitchFamily="18" charset="0"/>
                      </a:endParaRPr>
                    </a:p>
                  </a:txBody>
                  <a:tcPr/>
                </a:tc>
                <a:tc>
                  <a:txBody>
                    <a:bodyPr/>
                    <a:lstStyle/>
                    <a:p>
                      <a:pPr algn="ctr"/>
                      <a:r>
                        <a:rPr lang="en-US" sz="1600" dirty="0" smtClean="0">
                          <a:latin typeface="Times New Roman" pitchFamily="18" charset="0"/>
                          <a:cs typeface="Times New Roman" pitchFamily="18" charset="0"/>
                        </a:rPr>
                        <a:t>small amounts</a:t>
                      </a:r>
                      <a:endParaRPr lang="en-US" sz="1600" dirty="0">
                        <a:latin typeface="Times New Roman" pitchFamily="18" charset="0"/>
                        <a:cs typeface="Times New Roman" pitchFamily="18" charset="0"/>
                      </a:endParaRPr>
                    </a:p>
                  </a:txBody>
                  <a:tcPr/>
                </a:tc>
                <a:tc>
                  <a:txBody>
                    <a:bodyPr/>
                    <a:lstStyle/>
                    <a:p>
                      <a:pPr algn="ctr"/>
                      <a:r>
                        <a:rPr lang="en-US" sz="1600" dirty="0" smtClean="0">
                          <a:latin typeface="Times New Roman" pitchFamily="18" charset="0"/>
                          <a:cs typeface="Times New Roman" pitchFamily="18" charset="0"/>
                        </a:rPr>
                        <a:t>varying amounts</a:t>
                      </a:r>
                      <a:endParaRPr lang="en-US" sz="1600" dirty="0">
                        <a:latin typeface="Times New Roman" pitchFamily="18" charset="0"/>
                        <a:cs typeface="Times New Roman" pitchFamily="18" charset="0"/>
                      </a:endParaRPr>
                    </a:p>
                  </a:txBody>
                  <a:tcPr/>
                </a:tc>
              </a:tr>
            </a:tbl>
          </a:graphicData>
        </a:graphic>
      </p:graphicFrame>
      <p:sp>
        <p:nvSpPr>
          <p:cNvPr id="5" name="Slide Number Placeholder 4"/>
          <p:cNvSpPr>
            <a:spLocks noGrp="1"/>
          </p:cNvSpPr>
          <p:nvPr>
            <p:ph type="sldNum" sz="quarter" idx="12"/>
          </p:nvPr>
        </p:nvSpPr>
        <p:spPr/>
        <p:txBody>
          <a:bodyPr/>
          <a:lstStyle/>
          <a:p>
            <a:fld id="{5032BE5D-665A-4842-8799-37E3FC5C3BB8}" type="slidenum">
              <a:rPr lang="en-US" smtClean="0"/>
              <a:pPr/>
              <a:t>23</a:t>
            </a:fld>
            <a:endParaRPr lang="en-US"/>
          </a:p>
        </p:txBody>
      </p: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New Roman"/>
                <a:cs typeface="Times New Roman"/>
              </a:rPr>
              <a:t>Conclusion</a:t>
            </a:r>
            <a:endParaRPr lang="en-US" b="1" dirty="0">
              <a:latin typeface="Times New Roman"/>
              <a:cs typeface="Times New Roman"/>
            </a:endParaRPr>
          </a:p>
        </p:txBody>
      </p:sp>
      <p:sp>
        <p:nvSpPr>
          <p:cNvPr id="3" name="Content Placeholder 2"/>
          <p:cNvSpPr>
            <a:spLocks noGrp="1"/>
          </p:cNvSpPr>
          <p:nvPr>
            <p:ph idx="1"/>
          </p:nvPr>
        </p:nvSpPr>
        <p:spPr>
          <a:xfrm>
            <a:off x="457200" y="1562008"/>
            <a:ext cx="7467600" cy="4525963"/>
          </a:xfrm>
        </p:spPr>
        <p:txBody>
          <a:bodyPr>
            <a:normAutofit/>
          </a:bodyPr>
          <a:lstStyle/>
          <a:p>
            <a:r>
              <a:rPr lang="en-US" dirty="0" smtClean="0">
                <a:latin typeface="Times New Roman"/>
                <a:cs typeface="Times New Roman"/>
              </a:rPr>
              <a:t>No significant indication of biomass burning</a:t>
            </a:r>
          </a:p>
          <a:p>
            <a:r>
              <a:rPr lang="en-US" dirty="0" smtClean="0">
                <a:latin typeface="Times New Roman"/>
                <a:cs typeface="Times New Roman"/>
              </a:rPr>
              <a:t>Multiple bulk magnetic grain peaks </a:t>
            </a:r>
          </a:p>
          <a:p>
            <a:r>
              <a:rPr lang="en-US" dirty="0" smtClean="0">
                <a:latin typeface="Times New Roman"/>
                <a:cs typeface="Times New Roman"/>
              </a:rPr>
              <a:t>Peak in magnetic grains </a:t>
            </a:r>
            <a:r>
              <a:rPr lang="en-US" dirty="0" err="1" smtClean="0">
                <a:latin typeface="Times New Roman"/>
                <a:cs typeface="Times New Roman"/>
              </a:rPr>
              <a:t>d</a:t>
            </a:r>
            <a:r>
              <a:rPr lang="en-US" dirty="0" smtClean="0">
                <a:latin typeface="Times New Roman"/>
                <a:cs typeface="Times New Roman"/>
              </a:rPr>
              <a:t> &lt; 53 48’ depth</a:t>
            </a:r>
          </a:p>
          <a:p>
            <a:r>
              <a:rPr lang="en-US" dirty="0" smtClean="0">
                <a:latin typeface="Times New Roman"/>
                <a:cs typeface="Times New Roman"/>
              </a:rPr>
              <a:t>Magnetic spherules - 48” depth sample.  </a:t>
            </a:r>
          </a:p>
          <a:p>
            <a:r>
              <a:rPr lang="en-US" dirty="0" smtClean="0">
                <a:latin typeface="Times New Roman"/>
                <a:cs typeface="Times New Roman"/>
              </a:rPr>
              <a:t>SEM confirmed </a:t>
            </a:r>
            <a:r>
              <a:rPr lang="en-US" dirty="0" err="1" smtClean="0">
                <a:latin typeface="Times New Roman"/>
                <a:cs typeface="Times New Roman"/>
              </a:rPr>
              <a:t>spherulitic</a:t>
            </a:r>
            <a:r>
              <a:rPr lang="en-US" dirty="0" smtClean="0">
                <a:latin typeface="Times New Roman"/>
                <a:cs typeface="Times New Roman"/>
              </a:rPr>
              <a:t> nature</a:t>
            </a:r>
          </a:p>
          <a:p>
            <a:pPr lvl="1"/>
            <a:r>
              <a:rPr lang="en-US" dirty="0" smtClean="0">
                <a:latin typeface="Times New Roman"/>
                <a:cs typeface="Times New Roman"/>
              </a:rPr>
              <a:t>Indicated similar geo-chemistry to other spherules taken from distant sites.  </a:t>
            </a:r>
          </a:p>
          <a:p>
            <a:endParaRPr lang="en-US" dirty="0">
              <a:latin typeface="Times New Roman"/>
              <a:cs typeface="Times New Roman"/>
            </a:endParaRPr>
          </a:p>
        </p:txBody>
      </p:sp>
      <p:sp>
        <p:nvSpPr>
          <p:cNvPr id="4" name="Slide Number Placeholder 3"/>
          <p:cNvSpPr>
            <a:spLocks noGrp="1"/>
          </p:cNvSpPr>
          <p:nvPr>
            <p:ph type="sldNum" sz="quarter" idx="12"/>
          </p:nvPr>
        </p:nvSpPr>
        <p:spPr/>
        <p:txBody>
          <a:bodyPr/>
          <a:lstStyle/>
          <a:p>
            <a:fld id="{5032BE5D-665A-4842-8799-37E3FC5C3BB8}" type="slidenum">
              <a:rPr lang="en-US" smtClean="0"/>
              <a:pPr/>
              <a:t>24</a:t>
            </a:fld>
            <a:endParaRPr lang="en-US"/>
          </a:p>
        </p:txBody>
      </p:sp>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New Roman"/>
                <a:cs typeface="Times New Roman"/>
              </a:rPr>
              <a:t>Future Work</a:t>
            </a:r>
            <a:endParaRPr lang="en-US" b="1" dirty="0">
              <a:latin typeface="Times New Roman"/>
              <a:cs typeface="Times New Roman"/>
            </a:endParaRPr>
          </a:p>
        </p:txBody>
      </p:sp>
      <p:sp>
        <p:nvSpPr>
          <p:cNvPr id="3" name="Content Placeholder 2"/>
          <p:cNvSpPr>
            <a:spLocks noGrp="1"/>
          </p:cNvSpPr>
          <p:nvPr>
            <p:ph idx="1"/>
          </p:nvPr>
        </p:nvSpPr>
        <p:spPr/>
        <p:txBody>
          <a:bodyPr>
            <a:normAutofit/>
          </a:bodyPr>
          <a:lstStyle/>
          <a:p>
            <a:pPr lvl="0"/>
            <a:r>
              <a:rPr lang="en-US" sz="2800" dirty="0" smtClean="0">
                <a:latin typeface="Times New Roman"/>
                <a:cs typeface="Times New Roman"/>
              </a:rPr>
              <a:t>Do same SEM-EDS analysis done for Kimbel Bay magnetic spherules</a:t>
            </a:r>
          </a:p>
          <a:p>
            <a:pPr lvl="0"/>
            <a:r>
              <a:rPr lang="en-US" sz="2800" dirty="0" smtClean="0">
                <a:latin typeface="Times New Roman"/>
                <a:cs typeface="Times New Roman"/>
              </a:rPr>
              <a:t>Take a new core sample from just inside the bay</a:t>
            </a:r>
            <a:r>
              <a:rPr lang="en-US" sz="2800" dirty="0" smtClean="0">
                <a:latin typeface="Times New Roman"/>
                <a:cs typeface="Times New Roman"/>
              </a:rPr>
              <a:t>!! </a:t>
            </a:r>
            <a:endParaRPr lang="en-US" sz="2800" dirty="0" smtClean="0">
              <a:latin typeface="Times New Roman"/>
              <a:cs typeface="Times New Roman"/>
            </a:endParaRPr>
          </a:p>
          <a:p>
            <a:pPr lvl="0"/>
            <a:r>
              <a:rPr lang="en-US" sz="2800" dirty="0" smtClean="0">
                <a:latin typeface="Times New Roman"/>
                <a:cs typeface="Times New Roman"/>
              </a:rPr>
              <a:t>Find and survey other bays with similar </a:t>
            </a:r>
            <a:r>
              <a:rPr lang="en-US" sz="2800" dirty="0" err="1" smtClean="0">
                <a:latin typeface="Times New Roman"/>
                <a:cs typeface="Times New Roman"/>
              </a:rPr>
              <a:t>Lacustrine</a:t>
            </a:r>
            <a:r>
              <a:rPr lang="en-US" sz="2800" dirty="0" smtClean="0">
                <a:latin typeface="Times New Roman"/>
                <a:cs typeface="Times New Roman"/>
              </a:rPr>
              <a:t>-history.</a:t>
            </a:r>
          </a:p>
          <a:p>
            <a:endParaRPr lang="en-US" sz="2800" dirty="0">
              <a:latin typeface="Times New Roman"/>
              <a:cs typeface="Times New Roman"/>
            </a:endParaRPr>
          </a:p>
        </p:txBody>
      </p:sp>
      <p:sp>
        <p:nvSpPr>
          <p:cNvPr id="4" name="Slide Number Placeholder 3"/>
          <p:cNvSpPr>
            <a:spLocks noGrp="1"/>
          </p:cNvSpPr>
          <p:nvPr>
            <p:ph type="sldNum" sz="quarter" idx="12"/>
          </p:nvPr>
        </p:nvSpPr>
        <p:spPr/>
        <p:txBody>
          <a:bodyPr/>
          <a:lstStyle/>
          <a:p>
            <a:fld id="{5032BE5D-665A-4842-8799-37E3FC5C3BB8}" type="slidenum">
              <a:rPr lang="en-US" smtClean="0"/>
              <a:pPr/>
              <a:t>25</a:t>
            </a:fld>
            <a:endParaRPr lang="en-US"/>
          </a:p>
        </p:txBody>
      </p:sp>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New Roman"/>
                <a:cs typeface="Times New Roman"/>
              </a:rPr>
              <a:t>Acknowledgements </a:t>
            </a:r>
            <a:endParaRPr lang="en-US" b="1" dirty="0">
              <a:latin typeface="Times New Roman"/>
              <a:cs typeface="Times New Roman"/>
            </a:endParaRPr>
          </a:p>
        </p:txBody>
      </p:sp>
      <p:sp>
        <p:nvSpPr>
          <p:cNvPr id="3" name="Content Placeholder 2"/>
          <p:cNvSpPr>
            <a:spLocks noGrp="1"/>
          </p:cNvSpPr>
          <p:nvPr>
            <p:ph idx="1"/>
          </p:nvPr>
        </p:nvSpPr>
        <p:spPr/>
        <p:txBody>
          <a:bodyPr>
            <a:normAutofit/>
          </a:bodyPr>
          <a:lstStyle/>
          <a:p>
            <a:r>
              <a:rPr lang="en-US" dirty="0" smtClean="0">
                <a:latin typeface="Times New Roman"/>
                <a:cs typeface="Times New Roman"/>
              </a:rPr>
              <a:t>Dr. Linda Hayden</a:t>
            </a:r>
          </a:p>
          <a:p>
            <a:r>
              <a:rPr lang="en-US" dirty="0" smtClean="0">
                <a:latin typeface="Times New Roman"/>
                <a:cs typeface="Times New Roman"/>
              </a:rPr>
              <a:t>Dr. Malcolm </a:t>
            </a:r>
            <a:r>
              <a:rPr lang="en-US" dirty="0" err="1" smtClean="0">
                <a:latin typeface="Times New Roman"/>
                <a:cs typeface="Times New Roman"/>
              </a:rPr>
              <a:t>LeCompte</a:t>
            </a:r>
            <a:r>
              <a:rPr lang="en-US" dirty="0" smtClean="0">
                <a:latin typeface="Times New Roman"/>
                <a:cs typeface="Times New Roman"/>
              </a:rPr>
              <a:t> </a:t>
            </a:r>
          </a:p>
          <a:p>
            <a:r>
              <a:rPr lang="en-US" dirty="0" err="1" smtClean="0">
                <a:latin typeface="Times New Roman"/>
                <a:cs typeface="Times New Roman"/>
              </a:rPr>
              <a:t>Rob’t</a:t>
            </a:r>
            <a:r>
              <a:rPr lang="en-US" dirty="0" smtClean="0">
                <a:latin typeface="Times New Roman"/>
                <a:cs typeface="Times New Roman"/>
              </a:rPr>
              <a:t> </a:t>
            </a:r>
            <a:r>
              <a:rPr lang="en-US" dirty="0" err="1" smtClean="0">
                <a:latin typeface="Times New Roman"/>
                <a:cs typeface="Times New Roman"/>
              </a:rPr>
              <a:t>Langenburg</a:t>
            </a:r>
            <a:r>
              <a:rPr lang="en-US" dirty="0" smtClean="0">
                <a:latin typeface="Times New Roman"/>
                <a:cs typeface="Times New Roman"/>
              </a:rPr>
              <a:t> </a:t>
            </a:r>
          </a:p>
          <a:p>
            <a:r>
              <a:rPr lang="en-US" dirty="0" smtClean="0">
                <a:latin typeface="Times New Roman"/>
                <a:cs typeface="Times New Roman"/>
              </a:rPr>
              <a:t>Chuck Mooney and North Carolina State University</a:t>
            </a:r>
            <a:endParaRPr lang="en-US" dirty="0">
              <a:latin typeface="Times New Roman"/>
              <a:cs typeface="Times New Roman"/>
            </a:endParaRPr>
          </a:p>
        </p:txBody>
      </p:sp>
      <p:sp>
        <p:nvSpPr>
          <p:cNvPr id="4" name="Slide Number Placeholder 3"/>
          <p:cNvSpPr>
            <a:spLocks noGrp="1"/>
          </p:cNvSpPr>
          <p:nvPr>
            <p:ph type="sldNum" sz="quarter" idx="12"/>
          </p:nvPr>
        </p:nvSpPr>
        <p:spPr/>
        <p:txBody>
          <a:bodyPr/>
          <a:lstStyle/>
          <a:p>
            <a:fld id="{5032BE5D-665A-4842-8799-37E3FC5C3BB8}" type="slidenum">
              <a:rPr lang="en-US" smtClean="0"/>
              <a:pPr/>
              <a:t>26</a:t>
            </a:fld>
            <a:endParaRPr lang="en-US"/>
          </a:p>
        </p:txBody>
      </p:sp>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New Roman"/>
                <a:cs typeface="Times New Roman"/>
              </a:rPr>
              <a:t>  References</a:t>
            </a:r>
            <a:endParaRPr lang="en-US" b="1" dirty="0">
              <a:latin typeface="Times New Roman"/>
              <a:cs typeface="Times New Roman"/>
            </a:endParaRPr>
          </a:p>
        </p:txBody>
      </p:sp>
      <p:sp>
        <p:nvSpPr>
          <p:cNvPr id="5" name="Content Placeholder 4"/>
          <p:cNvSpPr>
            <a:spLocks noGrp="1"/>
          </p:cNvSpPr>
          <p:nvPr>
            <p:ph idx="1"/>
          </p:nvPr>
        </p:nvSpPr>
        <p:spPr>
          <a:xfrm>
            <a:off x="457200" y="1600200"/>
            <a:ext cx="7467600" cy="4702194"/>
          </a:xfrm>
        </p:spPr>
        <p:txBody>
          <a:bodyPr>
            <a:normAutofit fontScale="77500" lnSpcReduction="20000"/>
          </a:bodyPr>
          <a:lstStyle/>
          <a:p>
            <a:pPr lvl="0"/>
            <a:r>
              <a:rPr lang="en-US" sz="2400" dirty="0" smtClean="0">
                <a:latin typeface="Times New Roman"/>
                <a:cs typeface="Times New Roman"/>
              </a:rPr>
              <a:t>Barnes, </a:t>
            </a:r>
            <a:r>
              <a:rPr lang="en-US" sz="2400" dirty="0" err="1" smtClean="0">
                <a:latin typeface="Times New Roman"/>
                <a:cs typeface="Times New Roman"/>
              </a:rPr>
              <a:t>LaEsha</a:t>
            </a:r>
            <a:r>
              <a:rPr lang="en-US" sz="2400" dirty="0" smtClean="0">
                <a:latin typeface="Times New Roman"/>
                <a:cs typeface="Times New Roman"/>
              </a:rPr>
              <a:t> &amp; Hall, Cedric, </a:t>
            </a:r>
            <a:r>
              <a:rPr lang="en-US" sz="2400" i="1" dirty="0" smtClean="0">
                <a:latin typeface="Times New Roman"/>
                <a:cs typeface="Times New Roman"/>
              </a:rPr>
              <a:t>“The Carolina Bays: An Investigation of North America’s Post Last-Glacial Maximum Environment (LGM),” </a:t>
            </a:r>
            <a:r>
              <a:rPr lang="en-US" sz="2400" dirty="0" smtClean="0">
                <a:latin typeface="Times New Roman"/>
                <a:cs typeface="Times New Roman"/>
              </a:rPr>
              <a:t>2009 </a:t>
            </a:r>
          </a:p>
          <a:p>
            <a:pPr lvl="0"/>
            <a:r>
              <a:rPr lang="en-US" sz="2400" dirty="0" smtClean="0">
                <a:latin typeface="Times New Roman"/>
                <a:cs typeface="Times New Roman"/>
              </a:rPr>
              <a:t>Glass, B.P., </a:t>
            </a:r>
            <a:r>
              <a:rPr lang="en-US" sz="2400" i="1" dirty="0" smtClean="0">
                <a:latin typeface="Times New Roman"/>
                <a:cs typeface="Times New Roman"/>
              </a:rPr>
              <a:t>“</a:t>
            </a:r>
            <a:r>
              <a:rPr lang="en-US" sz="2400" i="1" dirty="0" err="1" smtClean="0">
                <a:latin typeface="Times New Roman"/>
                <a:cs typeface="Times New Roman"/>
              </a:rPr>
              <a:t>Microtektite</a:t>
            </a:r>
            <a:r>
              <a:rPr lang="en-US" sz="2400" i="1" dirty="0" smtClean="0">
                <a:latin typeface="Times New Roman"/>
                <a:cs typeface="Times New Roman"/>
              </a:rPr>
              <a:t> Surface Sculpturing,”</a:t>
            </a:r>
            <a:r>
              <a:rPr lang="en-US" sz="2400" dirty="0" smtClean="0">
                <a:latin typeface="Times New Roman"/>
                <a:cs typeface="Times New Roman"/>
              </a:rPr>
              <a:t> in Bulletin of the Geological Society of America, vol. 85 no. 8, 1974 </a:t>
            </a:r>
          </a:p>
          <a:p>
            <a:pPr lvl="0"/>
            <a:r>
              <a:rPr lang="en-US" sz="2400" dirty="0" err="1" smtClean="0">
                <a:latin typeface="Times New Roman"/>
                <a:cs typeface="Times New Roman"/>
              </a:rPr>
              <a:t>Koeberl</a:t>
            </a:r>
            <a:r>
              <a:rPr lang="en-US" sz="2400" dirty="0" smtClean="0">
                <a:latin typeface="Times New Roman"/>
                <a:cs typeface="Times New Roman"/>
              </a:rPr>
              <a:t>, Christian, </a:t>
            </a:r>
            <a:r>
              <a:rPr lang="en-US" sz="2400" i="1" dirty="0" smtClean="0">
                <a:latin typeface="Times New Roman"/>
                <a:cs typeface="Times New Roman"/>
              </a:rPr>
              <a:t>“The Geochemistry of Tektites: an overview,” </a:t>
            </a:r>
            <a:r>
              <a:rPr lang="en-US" sz="2400" dirty="0" smtClean="0">
                <a:latin typeface="Times New Roman"/>
                <a:cs typeface="Times New Roman"/>
              </a:rPr>
              <a:t>in Annual Review of Earth and Planetary Sciences, vol. 14 no. 1, 1986</a:t>
            </a:r>
          </a:p>
          <a:p>
            <a:pPr lvl="0"/>
            <a:r>
              <a:rPr lang="en-US" sz="2400" dirty="0" smtClean="0">
                <a:latin typeface="Times New Roman"/>
                <a:cs typeface="Times New Roman"/>
              </a:rPr>
              <a:t>R.B. Firestone, A. West, J.P. Kennett, L. Becker, T.E. Bunch, Z.S. </a:t>
            </a:r>
            <a:r>
              <a:rPr lang="en-US" sz="2400" dirty="0" err="1" smtClean="0">
                <a:latin typeface="Times New Roman"/>
                <a:cs typeface="Times New Roman"/>
              </a:rPr>
              <a:t>Revay</a:t>
            </a:r>
            <a:r>
              <a:rPr lang="en-US" sz="2400" dirty="0" smtClean="0">
                <a:latin typeface="Times New Roman"/>
                <a:cs typeface="Times New Roman"/>
              </a:rPr>
              <a:t>, P.H. Schultz, T. </a:t>
            </a:r>
            <a:r>
              <a:rPr lang="en-US" sz="2400" dirty="0" err="1" smtClean="0">
                <a:latin typeface="Times New Roman"/>
                <a:cs typeface="Times New Roman"/>
              </a:rPr>
              <a:t>Belgya</a:t>
            </a:r>
            <a:r>
              <a:rPr lang="en-US" sz="2400" dirty="0" smtClean="0">
                <a:latin typeface="Times New Roman"/>
                <a:cs typeface="Times New Roman"/>
              </a:rPr>
              <a:t>, D.J. Kennett, J.M. </a:t>
            </a:r>
            <a:r>
              <a:rPr lang="en-US" sz="2400" dirty="0" err="1" smtClean="0">
                <a:latin typeface="Times New Roman"/>
                <a:cs typeface="Times New Roman"/>
              </a:rPr>
              <a:t>Erlandson</a:t>
            </a:r>
            <a:r>
              <a:rPr lang="en-US" sz="2400" dirty="0" smtClean="0">
                <a:latin typeface="Times New Roman"/>
                <a:cs typeface="Times New Roman"/>
              </a:rPr>
              <a:t>, O.J. Dickenson, A.C. Goodyear, R.S. Harris, G.A. Howard, J.B. </a:t>
            </a:r>
            <a:r>
              <a:rPr lang="en-US" sz="2400" dirty="0" err="1" smtClean="0">
                <a:latin typeface="Times New Roman"/>
                <a:cs typeface="Times New Roman"/>
              </a:rPr>
              <a:t>Kloosterman</a:t>
            </a:r>
            <a:r>
              <a:rPr lang="en-US" sz="2400" dirty="0" smtClean="0">
                <a:latin typeface="Times New Roman"/>
                <a:cs typeface="Times New Roman"/>
              </a:rPr>
              <a:t>, P. </a:t>
            </a:r>
            <a:r>
              <a:rPr lang="en-US" sz="2400" dirty="0" err="1" smtClean="0">
                <a:latin typeface="Times New Roman"/>
                <a:cs typeface="Times New Roman"/>
              </a:rPr>
              <a:t>Lechler</a:t>
            </a:r>
            <a:r>
              <a:rPr lang="en-US" sz="2400" dirty="0" smtClean="0">
                <a:latin typeface="Times New Roman"/>
                <a:cs typeface="Times New Roman"/>
              </a:rPr>
              <a:t>, P.A. </a:t>
            </a:r>
            <a:r>
              <a:rPr lang="en-US" sz="2400" dirty="0" err="1" smtClean="0">
                <a:latin typeface="Times New Roman"/>
                <a:cs typeface="Times New Roman"/>
              </a:rPr>
              <a:t>Mayewski</a:t>
            </a:r>
            <a:r>
              <a:rPr lang="en-US" sz="2400" dirty="0" smtClean="0">
                <a:latin typeface="Times New Roman"/>
                <a:cs typeface="Times New Roman"/>
              </a:rPr>
              <a:t>, </a:t>
            </a:r>
            <a:r>
              <a:rPr lang="en-US" sz="2400" dirty="0" err="1" smtClean="0">
                <a:latin typeface="Times New Roman"/>
                <a:cs typeface="Times New Roman"/>
              </a:rPr>
              <a:t>J.Montgomery</a:t>
            </a:r>
            <a:r>
              <a:rPr lang="en-US" sz="2400" dirty="0" smtClean="0">
                <a:latin typeface="Times New Roman"/>
                <a:cs typeface="Times New Roman"/>
              </a:rPr>
              <a:t>, R. </a:t>
            </a:r>
            <a:r>
              <a:rPr lang="en-US" sz="2400" dirty="0" err="1" smtClean="0">
                <a:latin typeface="Times New Roman"/>
                <a:cs typeface="Times New Roman"/>
              </a:rPr>
              <a:t>Poreda</a:t>
            </a:r>
            <a:r>
              <a:rPr lang="en-US" sz="2400" dirty="0" smtClean="0">
                <a:latin typeface="Times New Roman"/>
                <a:cs typeface="Times New Roman"/>
              </a:rPr>
              <a:t>, T. </a:t>
            </a:r>
            <a:r>
              <a:rPr lang="en-US" sz="2400" dirty="0" err="1" smtClean="0">
                <a:latin typeface="Times New Roman"/>
                <a:cs typeface="Times New Roman"/>
              </a:rPr>
              <a:t>Darrah</a:t>
            </a:r>
            <a:r>
              <a:rPr lang="en-US" sz="2400" dirty="0" smtClean="0">
                <a:latin typeface="Times New Roman"/>
                <a:cs typeface="Times New Roman"/>
              </a:rPr>
              <a:t>, S.S. </a:t>
            </a:r>
            <a:r>
              <a:rPr lang="en-US" sz="2400" dirty="0" err="1" smtClean="0">
                <a:latin typeface="Times New Roman"/>
                <a:cs typeface="Times New Roman"/>
              </a:rPr>
              <a:t>QueHee</a:t>
            </a:r>
            <a:r>
              <a:rPr lang="en-US" sz="2400" dirty="0" smtClean="0">
                <a:latin typeface="Times New Roman"/>
                <a:cs typeface="Times New Roman"/>
              </a:rPr>
              <a:t>, A.R. Smith, </a:t>
            </a:r>
            <a:r>
              <a:rPr lang="en-US" sz="2400" dirty="0" err="1" smtClean="0">
                <a:latin typeface="Times New Roman"/>
                <a:cs typeface="Times New Roman"/>
              </a:rPr>
              <a:t>A.Stich</a:t>
            </a:r>
            <a:r>
              <a:rPr lang="en-US" sz="2400" dirty="0" smtClean="0">
                <a:latin typeface="Times New Roman"/>
                <a:cs typeface="Times New Roman"/>
              </a:rPr>
              <a:t>, W. Topping, J.H. </a:t>
            </a:r>
            <a:r>
              <a:rPr lang="en-US" sz="2400" dirty="0" err="1" smtClean="0">
                <a:latin typeface="Times New Roman"/>
                <a:cs typeface="Times New Roman"/>
              </a:rPr>
              <a:t>Wittke</a:t>
            </a:r>
            <a:r>
              <a:rPr lang="en-US" sz="2400" dirty="0" smtClean="0">
                <a:latin typeface="Times New Roman"/>
                <a:cs typeface="Times New Roman"/>
              </a:rPr>
              <a:t>, and W.S. </a:t>
            </a:r>
            <a:r>
              <a:rPr lang="en-US" sz="2400" dirty="0" err="1" smtClean="0">
                <a:latin typeface="Times New Roman"/>
                <a:cs typeface="Times New Roman"/>
              </a:rPr>
              <a:t>Wolbach</a:t>
            </a:r>
            <a:r>
              <a:rPr lang="en-US" sz="2400" dirty="0" smtClean="0">
                <a:latin typeface="Times New Roman"/>
                <a:cs typeface="Times New Roman"/>
              </a:rPr>
              <a:t>, “</a:t>
            </a:r>
            <a:r>
              <a:rPr lang="en-US" sz="2400" i="1" dirty="0" smtClean="0">
                <a:latin typeface="Times New Roman"/>
                <a:cs typeface="Times New Roman"/>
              </a:rPr>
              <a:t>Evidence for an extraterrestrial impact 12,900 years ago that contributed to the </a:t>
            </a:r>
            <a:r>
              <a:rPr lang="en-US" sz="2400" i="1" dirty="0" err="1" smtClean="0">
                <a:latin typeface="Times New Roman"/>
                <a:cs typeface="Times New Roman"/>
              </a:rPr>
              <a:t>megafaunal</a:t>
            </a:r>
            <a:r>
              <a:rPr lang="en-US" sz="2400" i="1" dirty="0" smtClean="0">
                <a:latin typeface="Times New Roman"/>
                <a:cs typeface="Times New Roman"/>
              </a:rPr>
              <a:t> extinctions and the Younger Dryas cooling,</a:t>
            </a:r>
            <a:r>
              <a:rPr lang="en-US" sz="2400" dirty="0" smtClean="0">
                <a:latin typeface="Times New Roman"/>
                <a:cs typeface="Times New Roman"/>
              </a:rPr>
              <a:t>” in PNAS , </a:t>
            </a:r>
            <a:r>
              <a:rPr lang="en-US" sz="2400" dirty="0" err="1" smtClean="0">
                <a:latin typeface="Times New Roman"/>
                <a:cs typeface="Times New Roman"/>
              </a:rPr>
              <a:t>vol</a:t>
            </a:r>
            <a:r>
              <a:rPr lang="en-US" sz="2400" dirty="0" smtClean="0">
                <a:latin typeface="Times New Roman"/>
                <a:cs typeface="Times New Roman"/>
              </a:rPr>
              <a:t> . 104 no. 41, 2007, pp 2-4</a:t>
            </a:r>
          </a:p>
          <a:p>
            <a:pPr lvl="0"/>
            <a:r>
              <a:rPr lang="en-US" sz="2400" dirty="0" smtClean="0">
                <a:latin typeface="Times New Roman"/>
                <a:cs typeface="Times New Roman"/>
              </a:rPr>
              <a:t>Whitehead, Donald, “</a:t>
            </a:r>
            <a:r>
              <a:rPr lang="en-US" sz="2400" i="1" dirty="0" smtClean="0">
                <a:latin typeface="Times New Roman"/>
                <a:cs typeface="Times New Roman"/>
              </a:rPr>
              <a:t>Late-Pleistocene </a:t>
            </a:r>
            <a:r>
              <a:rPr lang="en-US" sz="2400" i="1" dirty="0" err="1" smtClean="0">
                <a:latin typeface="Times New Roman"/>
                <a:cs typeface="Times New Roman"/>
              </a:rPr>
              <a:t>Vegetational</a:t>
            </a:r>
            <a:r>
              <a:rPr lang="en-US" sz="2400" i="1" dirty="0" smtClean="0">
                <a:latin typeface="Times New Roman"/>
                <a:cs typeface="Times New Roman"/>
              </a:rPr>
              <a:t> Changes in </a:t>
            </a:r>
            <a:r>
              <a:rPr lang="en-US" sz="2400" i="1" dirty="0" err="1" smtClean="0">
                <a:latin typeface="Times New Roman"/>
                <a:cs typeface="Times New Roman"/>
              </a:rPr>
              <a:t>Notheastern</a:t>
            </a:r>
            <a:r>
              <a:rPr lang="en-US" sz="2400" i="1" dirty="0" smtClean="0">
                <a:latin typeface="Times New Roman"/>
                <a:cs typeface="Times New Roman"/>
              </a:rPr>
              <a:t> North Carolina</a:t>
            </a:r>
            <a:r>
              <a:rPr lang="en-US" sz="2400" dirty="0" smtClean="0">
                <a:latin typeface="Times New Roman"/>
                <a:cs typeface="Times New Roman"/>
              </a:rPr>
              <a:t>,” in </a:t>
            </a:r>
            <a:r>
              <a:rPr lang="en-US" sz="2400" i="1" dirty="0" smtClean="0">
                <a:latin typeface="Times New Roman"/>
                <a:cs typeface="Times New Roman"/>
              </a:rPr>
              <a:t>Ecological </a:t>
            </a:r>
            <a:r>
              <a:rPr lang="en-US" sz="2400" i="1" dirty="0" err="1" smtClean="0">
                <a:latin typeface="Times New Roman"/>
                <a:cs typeface="Times New Roman"/>
              </a:rPr>
              <a:t>Mongraphs</a:t>
            </a:r>
            <a:r>
              <a:rPr lang="en-US" sz="2400" dirty="0" smtClean="0">
                <a:latin typeface="Times New Roman"/>
                <a:cs typeface="Times New Roman"/>
              </a:rPr>
              <a:t>,” in Ecological Society of America, vol. 51 no. 4, 1981</a:t>
            </a:r>
            <a:r>
              <a:rPr lang="en-US" sz="2400" i="1" dirty="0" smtClean="0">
                <a:latin typeface="Times New Roman"/>
                <a:cs typeface="Times New Roman"/>
              </a:rPr>
              <a:t>,</a:t>
            </a:r>
            <a:r>
              <a:rPr lang="en-US" sz="2400" dirty="0" smtClean="0">
                <a:latin typeface="Times New Roman"/>
                <a:cs typeface="Times New Roman"/>
              </a:rPr>
              <a:t> pp. 451–471.</a:t>
            </a:r>
            <a:endParaRPr lang="en-US" sz="2400" dirty="0">
              <a:latin typeface="Times New Roman"/>
              <a:cs typeface="Times New Roman"/>
            </a:endParaRPr>
          </a:p>
        </p:txBody>
      </p:sp>
      <p:sp>
        <p:nvSpPr>
          <p:cNvPr id="4" name="Slide Number Placeholder 3"/>
          <p:cNvSpPr>
            <a:spLocks noGrp="1"/>
          </p:cNvSpPr>
          <p:nvPr>
            <p:ph type="sldNum" sz="quarter" idx="12"/>
          </p:nvPr>
        </p:nvSpPr>
        <p:spPr/>
        <p:txBody>
          <a:bodyPr/>
          <a:lstStyle/>
          <a:p>
            <a:fld id="{5032BE5D-665A-4842-8799-37E3FC5C3BB8}" type="slidenum">
              <a:rPr lang="en-US" smtClean="0"/>
              <a:pPr/>
              <a:t>27</a:t>
            </a:fld>
            <a:endParaRPr lang="en-US"/>
          </a:p>
        </p:txBody>
      </p:sp>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1749" y="514350"/>
            <a:ext cx="3562351" cy="781050"/>
          </a:xfrm>
        </p:spPr>
        <p:txBody>
          <a:bodyPr>
            <a:noAutofit/>
          </a:bodyPr>
          <a:lstStyle/>
          <a:p>
            <a:pPr algn="ctr"/>
            <a:r>
              <a:rPr lang="en-US" b="1" dirty="0" smtClean="0">
                <a:latin typeface="Times New Roman" pitchFamily="18" charset="0"/>
                <a:cs typeface="Times New Roman" pitchFamily="18" charset="0"/>
              </a:rPr>
              <a:t>Abstract</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685800" y="1636776"/>
            <a:ext cx="7467600" cy="4423012"/>
          </a:xfrm>
        </p:spPr>
        <p:txBody>
          <a:bodyPr>
            <a:normAutofit/>
          </a:bodyPr>
          <a:lstStyle/>
          <a:p>
            <a:r>
              <a:rPr lang="en-US" sz="2000" dirty="0" smtClean="0">
                <a:latin typeface="Times New Roman" pitchFamily="18" charset="0"/>
                <a:cs typeface="Times New Roman" pitchFamily="18" charset="0"/>
              </a:rPr>
              <a:t>To confirm the bays were receptacles for impact material, soil samples were previously taken from </a:t>
            </a:r>
            <a:r>
              <a:rPr lang="en-US" sz="2000" dirty="0" err="1" smtClean="0">
                <a:latin typeface="Times New Roman" pitchFamily="18" charset="0"/>
                <a:cs typeface="Times New Roman" pitchFamily="18" charset="0"/>
              </a:rPr>
              <a:t>Rockyhock</a:t>
            </a:r>
            <a:r>
              <a:rPr lang="en-US" sz="2000" dirty="0" smtClean="0">
                <a:latin typeface="Times New Roman" pitchFamily="18" charset="0"/>
                <a:cs typeface="Times New Roman" pitchFamily="18" charset="0"/>
              </a:rPr>
              <a:t> Bay in Edenton, NC. Sequential soil samples were excavated near the bay’s center and core samples extracted near the bay’s rim. The samples were examined to determine the presence of carbon-associated markers and to measure the density of magnetic grains and grain-size distribution. Magnetic spherules were found among the smaller size portions of the magnetic grains and spherule density estimated. The geochemistry of a magnetic spherule was determined using scanning electron microscopic energy dispersive x-ray spectroscopy (SEM-EDS). </a:t>
            </a:r>
            <a:endParaRPr lang="en-US" sz="20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5032BE5D-665A-4842-8799-37E3FC5C3BB8}" type="slidenum">
              <a:rPr lang="en-US" smtClean="0"/>
              <a:pPr/>
              <a:t>3</a:t>
            </a:fld>
            <a:endParaRPr lang="en-US"/>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latin typeface="Times New Roman" pitchFamily="18" charset="0"/>
                <a:cs typeface="Times New Roman" pitchFamily="18" charset="0"/>
              </a:rPr>
              <a:t>Keywords</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685800" y="1596788"/>
            <a:ext cx="7770813" cy="4524468"/>
          </a:xfrm>
        </p:spPr>
        <p:txBody>
          <a:bodyPr>
            <a:normAutofit/>
          </a:bodyPr>
          <a:lstStyle/>
          <a:p>
            <a:r>
              <a:rPr lang="en-US" b="1" dirty="0" smtClean="0">
                <a:latin typeface="Times New Roman" pitchFamily="18" charset="0"/>
                <a:cs typeface="Times New Roman" pitchFamily="18" charset="0"/>
              </a:rPr>
              <a:t>Last Glacial Maximum (LGM)</a:t>
            </a:r>
          </a:p>
          <a:p>
            <a:r>
              <a:rPr lang="en-US" b="1" dirty="0" smtClean="0">
                <a:latin typeface="Times New Roman" pitchFamily="18" charset="0"/>
                <a:cs typeface="Times New Roman" pitchFamily="18" charset="0"/>
              </a:rPr>
              <a:t>Pleistocene-end</a:t>
            </a:r>
          </a:p>
          <a:p>
            <a:r>
              <a:rPr lang="en-US" b="1" dirty="0" smtClean="0">
                <a:latin typeface="Times New Roman" pitchFamily="18" charset="0"/>
                <a:cs typeface="Times New Roman" pitchFamily="18" charset="0"/>
              </a:rPr>
              <a:t>Carolina Bays</a:t>
            </a:r>
          </a:p>
          <a:p>
            <a:r>
              <a:rPr lang="en-US" b="1" dirty="0" smtClean="0">
                <a:latin typeface="Times New Roman" pitchFamily="18" charset="0"/>
                <a:cs typeface="Times New Roman" pitchFamily="18" charset="0"/>
              </a:rPr>
              <a:t>Slurry</a:t>
            </a:r>
          </a:p>
          <a:p>
            <a:r>
              <a:rPr lang="en-US" b="1" dirty="0" err="1" smtClean="0">
                <a:latin typeface="Times New Roman" pitchFamily="18" charset="0"/>
                <a:cs typeface="Times New Roman" pitchFamily="18" charset="0"/>
              </a:rPr>
              <a:t>Stratigraphy</a:t>
            </a:r>
            <a:endParaRPr lang="en-US" dirty="0" smtClean="0">
              <a:latin typeface="Times New Roman" pitchFamily="18" charset="0"/>
              <a:cs typeface="Times New Roman" pitchFamily="18" charset="0"/>
            </a:endParaRPr>
          </a:p>
          <a:p>
            <a:r>
              <a:rPr lang="en-US" b="1" dirty="0" err="1" smtClean="0">
                <a:latin typeface="Times New Roman" pitchFamily="18" charset="0"/>
                <a:cs typeface="Times New Roman" pitchFamily="18" charset="0"/>
              </a:rPr>
              <a:t>Microtektite</a:t>
            </a:r>
            <a:endParaRPr lang="en-US"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Scanning Electron Microscope</a:t>
            </a:r>
          </a:p>
        </p:txBody>
      </p:sp>
      <p:sp>
        <p:nvSpPr>
          <p:cNvPr id="4" name="Slide Number Placeholder 3"/>
          <p:cNvSpPr>
            <a:spLocks noGrp="1"/>
          </p:cNvSpPr>
          <p:nvPr>
            <p:ph type="sldNum" sz="quarter" idx="12"/>
          </p:nvPr>
        </p:nvSpPr>
        <p:spPr/>
        <p:txBody>
          <a:bodyPr/>
          <a:lstStyle/>
          <a:p>
            <a:fld id="{5032BE5D-665A-4842-8799-37E3FC5C3BB8}" type="slidenum">
              <a:rPr lang="en-US" smtClean="0"/>
              <a:pPr/>
              <a:t>4</a:t>
            </a:fld>
            <a:endParaRPr lang="en-US"/>
          </a:p>
        </p:txBody>
      </p:sp>
    </p:spTree>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7" y="272954"/>
            <a:ext cx="8687259" cy="964801"/>
          </a:xfrm>
        </p:spPr>
        <p:txBody>
          <a:bodyPr>
            <a:normAutofit fontScale="90000"/>
          </a:bodyPr>
          <a:lstStyle/>
          <a:p>
            <a:pPr algn="ctr"/>
            <a:r>
              <a:rPr lang="en-US" b="1" dirty="0" smtClean="0">
                <a:latin typeface="Times New Roman" pitchFamily="18" charset="0"/>
                <a:cs typeface="Times New Roman" pitchFamily="18" charset="0"/>
              </a:rPr>
              <a:t>Evidential Markers: Soil Constituents</a:t>
            </a:r>
            <a:endParaRPr lang="en-US" b="1" dirty="0">
              <a:latin typeface="Times New Roman" pitchFamily="18" charset="0"/>
              <a:cs typeface="Times New Roman" pitchFamily="18" charset="0"/>
            </a:endParaRPr>
          </a:p>
        </p:txBody>
      </p:sp>
      <p:pic>
        <p:nvPicPr>
          <p:cNvPr id="5" name="Picture 4"/>
          <p:cNvPicPr preferRelativeResize="0">
            <a:picLocks/>
          </p:cNvPicPr>
          <p:nvPr/>
        </p:nvPicPr>
        <p:blipFill>
          <a:blip r:embed="rId3"/>
          <a:stretch>
            <a:fillRect/>
          </a:stretch>
        </p:blipFill>
        <p:spPr>
          <a:xfrm>
            <a:off x="155448" y="1577869"/>
            <a:ext cx="1882264" cy="2011680"/>
          </a:xfrm>
          <a:prstGeom prst="rect">
            <a:avLst/>
          </a:prstGeom>
        </p:spPr>
      </p:pic>
      <p:pic>
        <p:nvPicPr>
          <p:cNvPr id="6" name="Picture 5"/>
          <p:cNvPicPr preferRelativeResize="0">
            <a:picLocks/>
          </p:cNvPicPr>
          <p:nvPr/>
        </p:nvPicPr>
        <p:blipFill>
          <a:blip r:embed="rId4"/>
          <a:stretch>
            <a:fillRect/>
          </a:stretch>
        </p:blipFill>
        <p:spPr>
          <a:xfrm>
            <a:off x="2231136" y="1577869"/>
            <a:ext cx="1883664" cy="2011680"/>
          </a:xfrm>
          <a:prstGeom prst="rect">
            <a:avLst/>
          </a:prstGeom>
        </p:spPr>
      </p:pic>
      <p:pic>
        <p:nvPicPr>
          <p:cNvPr id="8" name="Picture 7"/>
          <p:cNvPicPr preferRelativeResize="0">
            <a:picLocks/>
          </p:cNvPicPr>
          <p:nvPr/>
        </p:nvPicPr>
        <p:blipFill>
          <a:blip r:embed="rId5"/>
          <a:stretch>
            <a:fillRect/>
          </a:stretch>
        </p:blipFill>
        <p:spPr>
          <a:xfrm>
            <a:off x="4343400" y="1577869"/>
            <a:ext cx="1883664" cy="2011680"/>
          </a:xfrm>
          <a:prstGeom prst="rect">
            <a:avLst/>
          </a:prstGeom>
        </p:spPr>
      </p:pic>
      <p:pic>
        <p:nvPicPr>
          <p:cNvPr id="10" name="Picture 9"/>
          <p:cNvPicPr preferRelativeResize="0">
            <a:picLocks/>
          </p:cNvPicPr>
          <p:nvPr/>
        </p:nvPicPr>
        <p:blipFill>
          <a:blip r:embed="rId6"/>
          <a:stretch>
            <a:fillRect/>
          </a:stretch>
        </p:blipFill>
        <p:spPr>
          <a:xfrm>
            <a:off x="7050024" y="1581912"/>
            <a:ext cx="1883664" cy="2011680"/>
          </a:xfrm>
          <a:prstGeom prst="rect">
            <a:avLst/>
          </a:prstGeom>
        </p:spPr>
      </p:pic>
      <p:sp>
        <p:nvSpPr>
          <p:cNvPr id="11" name="TextBox 10"/>
          <p:cNvSpPr txBox="1"/>
          <p:nvPr/>
        </p:nvSpPr>
        <p:spPr>
          <a:xfrm>
            <a:off x="520953" y="1208537"/>
            <a:ext cx="1091004"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Charcoal</a:t>
            </a:r>
            <a:endParaRPr lang="en-US" b="1" dirty="0">
              <a:latin typeface="Times New Roman" pitchFamily="18" charset="0"/>
              <a:cs typeface="Times New Roman" pitchFamily="18" charset="0"/>
            </a:endParaRPr>
          </a:p>
        </p:txBody>
      </p:sp>
      <p:sp>
        <p:nvSpPr>
          <p:cNvPr id="12" name="TextBox 11"/>
          <p:cNvSpPr txBox="1"/>
          <p:nvPr/>
        </p:nvSpPr>
        <p:spPr>
          <a:xfrm>
            <a:off x="2190925" y="1208537"/>
            <a:ext cx="1973617" cy="369332"/>
          </a:xfrm>
          <a:prstGeom prst="rect">
            <a:avLst/>
          </a:prstGeom>
          <a:noFill/>
        </p:spPr>
        <p:txBody>
          <a:bodyPr wrap="none" rtlCol="0">
            <a:spAutoFit/>
          </a:bodyPr>
          <a:lstStyle/>
          <a:p>
            <a:pPr algn="ctr"/>
            <a:r>
              <a:rPr lang="en-US" b="1" dirty="0" smtClean="0">
                <a:latin typeface="Times New Roman" pitchFamily="18" charset="0"/>
                <a:cs typeface="Times New Roman" pitchFamily="18" charset="0"/>
              </a:rPr>
              <a:t>Glass-like Carbon</a:t>
            </a:r>
            <a:endParaRPr lang="en-US" b="1" dirty="0">
              <a:latin typeface="Times New Roman" pitchFamily="18" charset="0"/>
              <a:cs typeface="Times New Roman" pitchFamily="18" charset="0"/>
            </a:endParaRPr>
          </a:p>
        </p:txBody>
      </p:sp>
      <p:sp>
        <p:nvSpPr>
          <p:cNvPr id="13" name="TextBox 12"/>
          <p:cNvSpPr txBox="1"/>
          <p:nvPr/>
        </p:nvSpPr>
        <p:spPr>
          <a:xfrm>
            <a:off x="4328584" y="1208537"/>
            <a:ext cx="1883849" cy="369332"/>
          </a:xfrm>
          <a:prstGeom prst="rect">
            <a:avLst/>
          </a:prstGeom>
          <a:noFill/>
        </p:spPr>
        <p:txBody>
          <a:bodyPr wrap="none" rtlCol="0">
            <a:spAutoFit/>
          </a:bodyPr>
          <a:lstStyle/>
          <a:p>
            <a:pPr algn="ctr"/>
            <a:r>
              <a:rPr lang="en-US" b="1" dirty="0" smtClean="0">
                <a:latin typeface="Times New Roman" pitchFamily="18" charset="0"/>
                <a:cs typeface="Times New Roman" pitchFamily="18" charset="0"/>
              </a:rPr>
              <a:t>Carbon Spherule</a:t>
            </a:r>
            <a:endParaRPr lang="en-US" b="1" dirty="0">
              <a:latin typeface="Times New Roman" pitchFamily="18" charset="0"/>
              <a:cs typeface="Times New Roman" pitchFamily="18" charset="0"/>
            </a:endParaRPr>
          </a:p>
        </p:txBody>
      </p:sp>
      <p:sp>
        <p:nvSpPr>
          <p:cNvPr id="15" name="TextBox 14"/>
          <p:cNvSpPr txBox="1"/>
          <p:nvPr/>
        </p:nvSpPr>
        <p:spPr>
          <a:xfrm>
            <a:off x="7050024" y="1208537"/>
            <a:ext cx="1792683" cy="369332"/>
          </a:xfrm>
          <a:prstGeom prst="rect">
            <a:avLst/>
          </a:prstGeom>
          <a:noFill/>
        </p:spPr>
        <p:txBody>
          <a:bodyPr wrap="square" rtlCol="0">
            <a:spAutoFit/>
          </a:bodyPr>
          <a:lstStyle/>
          <a:p>
            <a:pPr algn="ctr"/>
            <a:r>
              <a:rPr lang="en-US" b="1" dirty="0" err="1" smtClean="0">
                <a:latin typeface="Times New Roman" pitchFamily="18" charset="0"/>
                <a:cs typeface="Times New Roman" pitchFamily="18" charset="0"/>
              </a:rPr>
              <a:t>Nanodiamonds</a:t>
            </a:r>
            <a:endParaRPr lang="en-US" b="1" dirty="0">
              <a:latin typeface="Times New Roman" pitchFamily="18" charset="0"/>
              <a:cs typeface="Times New Roman" pitchFamily="18" charset="0"/>
            </a:endParaRPr>
          </a:p>
        </p:txBody>
      </p:sp>
      <p:pic>
        <p:nvPicPr>
          <p:cNvPr id="16" name="Picture 3" descr="H:\Magnetic  Spherules\Rockyhock Bay\RHB-48-3-20mic-crop.jpg"/>
          <p:cNvPicPr preferRelativeResize="0">
            <a:picLocks noChangeArrowheads="1"/>
          </p:cNvPicPr>
          <p:nvPr/>
        </p:nvPicPr>
        <p:blipFill>
          <a:blip r:embed="rId7"/>
          <a:stretch>
            <a:fillRect/>
          </a:stretch>
        </p:blipFill>
        <p:spPr bwMode="auto">
          <a:xfrm>
            <a:off x="4709160" y="4609554"/>
            <a:ext cx="1883664" cy="2011680"/>
          </a:xfrm>
          <a:prstGeom prst="rect">
            <a:avLst/>
          </a:prstGeom>
          <a:noFill/>
        </p:spPr>
      </p:pic>
      <p:sp>
        <p:nvSpPr>
          <p:cNvPr id="17" name="Right Arrow 16"/>
          <p:cNvSpPr/>
          <p:nvPr/>
        </p:nvSpPr>
        <p:spPr>
          <a:xfrm>
            <a:off x="6403762" y="2399042"/>
            <a:ext cx="557784" cy="3424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617720" y="4089589"/>
            <a:ext cx="2053306"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Magnetic Spherule</a:t>
            </a:r>
            <a:endParaRPr lang="en-US" b="1" dirty="0">
              <a:latin typeface="Times New Roman" pitchFamily="18" charset="0"/>
              <a:cs typeface="Times New Roman" pitchFamily="18" charset="0"/>
            </a:endParaRPr>
          </a:p>
        </p:txBody>
      </p:sp>
      <p:sp>
        <p:nvSpPr>
          <p:cNvPr id="20" name="TextBox 19"/>
          <p:cNvSpPr txBox="1"/>
          <p:nvPr/>
        </p:nvSpPr>
        <p:spPr>
          <a:xfrm>
            <a:off x="2037712" y="4089589"/>
            <a:ext cx="1845377"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Magnetic Grains</a:t>
            </a:r>
            <a:endParaRPr lang="en-US" b="1" dirty="0">
              <a:latin typeface="Times New Roman" pitchFamily="18" charset="0"/>
              <a:cs typeface="Times New Roman" pitchFamily="18" charset="0"/>
            </a:endParaRPr>
          </a:p>
        </p:txBody>
      </p:sp>
      <p:sp>
        <p:nvSpPr>
          <p:cNvPr id="21" name="Right Arrow 20"/>
          <p:cNvSpPr/>
          <p:nvPr/>
        </p:nvSpPr>
        <p:spPr>
          <a:xfrm>
            <a:off x="3977640" y="5383214"/>
            <a:ext cx="640080" cy="34247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26" name="Picture 2" descr="C:\Users\Kiki\Downloads\Photo0343.jpg"/>
          <p:cNvPicPr preferRelativeResize="0">
            <a:picLocks noChangeArrowheads="1"/>
          </p:cNvPicPr>
          <p:nvPr/>
        </p:nvPicPr>
        <p:blipFill>
          <a:blip r:embed="rId8"/>
          <a:stretch>
            <a:fillRect/>
          </a:stretch>
        </p:blipFill>
        <p:spPr bwMode="auto">
          <a:xfrm>
            <a:off x="2037712" y="4609554"/>
            <a:ext cx="1883664" cy="2011680"/>
          </a:xfrm>
          <a:prstGeom prst="rect">
            <a:avLst/>
          </a:prstGeom>
          <a:noFill/>
          <a:ln>
            <a:noFill/>
          </a:ln>
        </p:spPr>
      </p:pic>
      <p:sp>
        <p:nvSpPr>
          <p:cNvPr id="18" name="Slide Number Placeholder 17"/>
          <p:cNvSpPr>
            <a:spLocks noGrp="1"/>
          </p:cNvSpPr>
          <p:nvPr>
            <p:ph type="sldNum" sz="quarter" idx="12"/>
          </p:nvPr>
        </p:nvSpPr>
        <p:spPr/>
        <p:txBody>
          <a:bodyPr/>
          <a:lstStyle/>
          <a:p>
            <a:fld id="{5032BE5D-665A-4842-8799-37E3FC5C3BB8}" type="slidenum">
              <a:rPr lang="en-US" smtClean="0"/>
              <a:pPr/>
              <a:t>5</a:t>
            </a:fld>
            <a:endParaRPr lang="en-US" dirty="0"/>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1254" y="274638"/>
            <a:ext cx="6423546" cy="1143000"/>
          </a:xfrm>
        </p:spPr>
        <p:txBody>
          <a:bodyPr/>
          <a:lstStyle/>
          <a:p>
            <a:pPr algn="ctr"/>
            <a:r>
              <a:rPr lang="en-US" b="1" dirty="0" smtClean="0">
                <a:latin typeface="Times New Roman" pitchFamily="18" charset="0"/>
                <a:cs typeface="Times New Roman" pitchFamily="18" charset="0"/>
              </a:rPr>
              <a:t>Statement of Problem</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65027"/>
            <a:ext cx="8236424" cy="4444678"/>
          </a:xfrm>
        </p:spPr>
        <p:txBody>
          <a:bodyPr>
            <a:normAutofit/>
          </a:bodyPr>
          <a:lstStyle/>
          <a:p>
            <a:r>
              <a:rPr lang="en-US" dirty="0" smtClean="0">
                <a:latin typeface="Times New Roman" pitchFamily="18" charset="0"/>
                <a:cs typeface="Times New Roman" pitchFamily="18" charset="0"/>
              </a:rPr>
              <a:t>Do the same soil constituents exist </a:t>
            </a:r>
            <a:r>
              <a:rPr lang="en-US" dirty="0" smtClean="0">
                <a:latin typeface="Times New Roman" pitchFamily="18" charset="0"/>
                <a:cs typeface="Times New Roman" pitchFamily="18" charset="0"/>
              </a:rPr>
              <a:t>in </a:t>
            </a:r>
            <a:r>
              <a:rPr lang="en-US" dirty="0" err="1" smtClean="0">
                <a:latin typeface="Times New Roman" pitchFamily="18" charset="0"/>
                <a:cs typeface="Times New Roman" pitchFamily="18" charset="0"/>
              </a:rPr>
              <a:t>Rockyhock</a:t>
            </a:r>
            <a:r>
              <a:rPr lang="en-US"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Bay sediment?</a:t>
            </a:r>
          </a:p>
          <a:p>
            <a:pPr lvl="1"/>
            <a:r>
              <a:rPr lang="en-US" dirty="0" smtClean="0">
                <a:latin typeface="Times New Roman" pitchFamily="18" charset="0"/>
                <a:cs typeface="Times New Roman" pitchFamily="18" charset="0"/>
              </a:rPr>
              <a:t>If so, can their source and significance be determined?</a:t>
            </a:r>
          </a:p>
          <a:p>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5032BE5D-665A-4842-8799-37E3FC5C3BB8}" type="slidenum">
              <a:rPr lang="en-US" smtClean="0"/>
              <a:pPr/>
              <a:t>6</a:t>
            </a:fld>
            <a:endParaRPr lang="en-US"/>
          </a:p>
        </p:txBody>
      </p:sp>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671" y="479036"/>
            <a:ext cx="8024883" cy="938284"/>
          </a:xfrm>
        </p:spPr>
        <p:txBody>
          <a:bodyPr>
            <a:normAutofit/>
          </a:bodyPr>
          <a:lstStyle/>
          <a:p>
            <a:pPr algn="ctr"/>
            <a:r>
              <a:rPr lang="en-US" sz="3600" b="1" dirty="0" smtClean="0">
                <a:latin typeface="Times New Roman" pitchFamily="18" charset="0"/>
                <a:cs typeface="Times New Roman" pitchFamily="18" charset="0"/>
              </a:rPr>
              <a:t>Rockyhock Bay: Soil Sample Source</a:t>
            </a:r>
            <a:endParaRPr lang="en-US" sz="3600" b="1" dirty="0">
              <a:latin typeface="Times New Roman" pitchFamily="18" charset="0"/>
              <a:cs typeface="Times New Roman" pitchFamily="18" charset="0"/>
            </a:endParaRPr>
          </a:p>
        </p:txBody>
      </p:sp>
      <p:pic>
        <p:nvPicPr>
          <p:cNvPr id="4" name="Picture 3"/>
          <p:cNvPicPr>
            <a:picLocks noChangeAspect="1"/>
          </p:cNvPicPr>
          <p:nvPr/>
        </p:nvPicPr>
        <p:blipFill>
          <a:blip r:embed="rId3"/>
          <a:stretch>
            <a:fillRect/>
          </a:stretch>
        </p:blipFill>
        <p:spPr>
          <a:xfrm>
            <a:off x="1544939" y="1417321"/>
            <a:ext cx="5912043" cy="4546752"/>
          </a:xfrm>
          <a:prstGeom prst="rect">
            <a:avLst/>
          </a:prstGeom>
        </p:spPr>
      </p:pic>
      <p:sp>
        <p:nvSpPr>
          <p:cNvPr id="5" name="TextBox 4"/>
          <p:cNvSpPr txBox="1"/>
          <p:nvPr/>
        </p:nvSpPr>
        <p:spPr>
          <a:xfrm>
            <a:off x="1544939" y="5964073"/>
            <a:ext cx="4328811" cy="369332"/>
          </a:xfrm>
          <a:prstGeom prst="rect">
            <a:avLst/>
          </a:prstGeom>
          <a:noFill/>
        </p:spPr>
        <p:txBody>
          <a:bodyPr wrap="square" rtlCol="0">
            <a:spAutoFit/>
          </a:bodyPr>
          <a:lstStyle/>
          <a:p>
            <a:r>
              <a:rPr lang="en-US"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Barnes &amp; Hall URE OMPS 2009</a:t>
            </a:r>
            <a:endParaRPr lang="en-US" sz="1200" dirty="0">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5032BE5D-665A-4842-8799-37E3FC5C3BB8}" type="slidenum">
              <a:rPr lang="en-US" smtClean="0"/>
              <a:pPr/>
              <a:t>7</a:t>
            </a:fld>
            <a:endParaRPr lang="en-US"/>
          </a:p>
        </p:txBody>
      </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6472" y="395785"/>
            <a:ext cx="4430153" cy="1153236"/>
          </a:xfrm>
        </p:spPr>
        <p:txBody>
          <a:bodyPr>
            <a:normAutofit fontScale="90000"/>
          </a:bodyPr>
          <a:lstStyle/>
          <a:p>
            <a:pPr algn="ctr"/>
            <a:r>
              <a:rPr lang="en-US" b="1" dirty="0" smtClean="0">
                <a:latin typeface="Times New Roman" pitchFamily="18" charset="0"/>
                <a:cs typeface="Times New Roman" pitchFamily="18" charset="0"/>
              </a:rPr>
              <a:t>Analysis Materials</a:t>
            </a:r>
            <a:endParaRPr lang="en-US" b="1" dirty="0">
              <a:latin typeface="Times New Roman" pitchFamily="18" charset="0"/>
              <a:cs typeface="Times New Roman" pitchFamily="18" charset="0"/>
            </a:endParaRPr>
          </a:p>
        </p:txBody>
      </p:sp>
      <p:pic>
        <p:nvPicPr>
          <p:cNvPr id="3075" name="Picture 3" descr="C:\Users\Kiki\Downloads\Photo0334.jpg"/>
          <p:cNvPicPr>
            <a:picLocks noChangeArrowheads="1"/>
          </p:cNvPicPr>
          <p:nvPr/>
        </p:nvPicPr>
        <p:blipFill>
          <a:blip r:embed="rId3"/>
          <a:stretch>
            <a:fillRect/>
          </a:stretch>
        </p:blipFill>
        <p:spPr bwMode="auto">
          <a:xfrm>
            <a:off x="2496311" y="1417320"/>
            <a:ext cx="4114800" cy="3767328"/>
          </a:xfrm>
          <a:prstGeom prst="rect">
            <a:avLst/>
          </a:prstGeom>
          <a:noFill/>
        </p:spPr>
      </p:pic>
      <p:sp>
        <p:nvSpPr>
          <p:cNvPr id="4" name="Slide Number Placeholder 3"/>
          <p:cNvSpPr>
            <a:spLocks noGrp="1"/>
          </p:cNvSpPr>
          <p:nvPr>
            <p:ph type="sldNum" sz="quarter" idx="12"/>
          </p:nvPr>
        </p:nvSpPr>
        <p:spPr/>
        <p:txBody>
          <a:bodyPr/>
          <a:lstStyle/>
          <a:p>
            <a:fld id="{5032BE5D-665A-4842-8799-37E3FC5C3BB8}" type="slidenum">
              <a:rPr lang="en-US" smtClean="0"/>
              <a:pPr/>
              <a:t>8</a:t>
            </a:fld>
            <a:endParaRPr lang="en-US"/>
          </a:p>
        </p:txBody>
      </p:sp>
      <p:sp>
        <p:nvSpPr>
          <p:cNvPr id="5" name="Rectangle 4"/>
          <p:cNvSpPr/>
          <p:nvPr/>
        </p:nvSpPr>
        <p:spPr>
          <a:xfrm>
            <a:off x="2823857" y="5208840"/>
            <a:ext cx="3290340" cy="523220"/>
          </a:xfrm>
          <a:prstGeom prst="rect">
            <a:avLst/>
          </a:prstGeom>
        </p:spPr>
        <p:txBody>
          <a:bodyPr wrap="square">
            <a:spAutoFit/>
          </a:bodyPr>
          <a:lstStyle/>
          <a:p>
            <a:pPr algn="ctr"/>
            <a:r>
              <a:rPr lang="en-US" sz="2800" dirty="0" smtClean="0">
                <a:latin typeface="Times New Roman" pitchFamily="18" charset="0"/>
                <a:cs typeface="Times New Roman" pitchFamily="18" charset="0"/>
              </a:rPr>
              <a:t>Digital </a:t>
            </a:r>
            <a:r>
              <a:rPr lang="en-US" sz="2800" dirty="0" smtClean="0">
                <a:latin typeface="Times New Roman" pitchFamily="18" charset="0"/>
                <a:cs typeface="Times New Roman" pitchFamily="18" charset="0"/>
              </a:rPr>
              <a:t>1 gram Scale</a:t>
            </a:r>
            <a:endParaRPr lang="en-US" sz="2800" dirty="0">
              <a:latin typeface="Times New Roman" pitchFamily="18" charset="0"/>
              <a:cs typeface="Times New Roman" pitchFamily="18" charset="0"/>
            </a:endParaRPr>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2079" y="95671"/>
            <a:ext cx="4684593" cy="1143000"/>
          </a:xfrm>
        </p:spPr>
        <p:txBody>
          <a:bodyPr/>
          <a:lstStyle/>
          <a:p>
            <a:pPr algn="ctr"/>
            <a:r>
              <a:rPr lang="en-US" b="1" dirty="0" smtClean="0">
                <a:latin typeface="Times New Roman" pitchFamily="18" charset="0"/>
                <a:cs typeface="Times New Roman" pitchFamily="18" charset="0"/>
              </a:rPr>
              <a:t> Soil </a:t>
            </a:r>
            <a:r>
              <a:rPr lang="en-US" b="1" dirty="0" smtClean="0">
                <a:latin typeface="Times New Roman" pitchFamily="18" charset="0"/>
                <a:cs typeface="Times New Roman" pitchFamily="18" charset="0"/>
              </a:rPr>
              <a:t>Processing</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1187355" y="4657027"/>
            <a:ext cx="6428096" cy="2200973"/>
          </a:xfrm>
        </p:spPr>
        <p:txBody>
          <a:bodyPr>
            <a:normAutofit/>
          </a:bodyPr>
          <a:lstStyle/>
          <a:p>
            <a:r>
              <a:rPr lang="en-US" dirty="0" smtClean="0">
                <a:latin typeface="Times New Roman" pitchFamily="18" charset="0"/>
                <a:cs typeface="Times New Roman" pitchFamily="18" charset="0"/>
              </a:rPr>
              <a:t>A 300 gram aliquot was extracted from each sample.</a:t>
            </a:r>
          </a:p>
          <a:p>
            <a:pPr lvl="1"/>
            <a:r>
              <a:rPr lang="en-US" dirty="0" smtClean="0">
                <a:latin typeface="Times New Roman" pitchFamily="18" charset="0"/>
                <a:cs typeface="Times New Roman" pitchFamily="18" charset="0"/>
              </a:rPr>
              <a:t>Samples were mixed for homogeneity prior to extraction.</a:t>
            </a:r>
          </a:p>
          <a:p>
            <a:endParaRPr lang="en-US" dirty="0" smtClean="0">
              <a:latin typeface="Times New Roman" pitchFamily="18" charset="0"/>
              <a:cs typeface="Times New Roman" pitchFamily="18" charset="0"/>
            </a:endParaRPr>
          </a:p>
          <a:p>
            <a:pPr>
              <a:buNone/>
            </a:pPr>
            <a:endParaRPr lang="en-US" dirty="0">
              <a:latin typeface="Times New Roman" pitchFamily="18" charset="0"/>
              <a:cs typeface="Times New Roman" pitchFamily="18" charset="0"/>
            </a:endParaRPr>
          </a:p>
        </p:txBody>
      </p:sp>
      <p:pic>
        <p:nvPicPr>
          <p:cNvPr id="1026" name="Picture 2" descr="H:\Pictures\Photo0326.jpg"/>
          <p:cNvPicPr>
            <a:picLocks noChangeArrowheads="1"/>
          </p:cNvPicPr>
          <p:nvPr/>
        </p:nvPicPr>
        <p:blipFill>
          <a:blip r:embed="rId3"/>
          <a:stretch>
            <a:fillRect/>
          </a:stretch>
        </p:blipFill>
        <p:spPr bwMode="auto">
          <a:xfrm>
            <a:off x="2207529" y="1238671"/>
            <a:ext cx="4114800" cy="3418356"/>
          </a:xfrm>
          <a:prstGeom prst="rect">
            <a:avLst/>
          </a:prstGeom>
          <a:noFill/>
        </p:spPr>
      </p:pic>
      <p:sp>
        <p:nvSpPr>
          <p:cNvPr id="5" name="Slide Number Placeholder 4"/>
          <p:cNvSpPr>
            <a:spLocks noGrp="1"/>
          </p:cNvSpPr>
          <p:nvPr>
            <p:ph type="sldNum" sz="quarter" idx="12"/>
          </p:nvPr>
        </p:nvSpPr>
        <p:spPr/>
        <p:txBody>
          <a:bodyPr/>
          <a:lstStyle/>
          <a:p>
            <a:fld id="{5032BE5D-665A-4842-8799-37E3FC5C3BB8}" type="slidenum">
              <a:rPr lang="en-US" smtClean="0"/>
              <a:pPr/>
              <a:t>9</a:t>
            </a:fld>
            <a:endParaRPr lang="en-US"/>
          </a:p>
        </p:txBody>
      </p:sp>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2005</TotalTime>
  <Words>1941</Words>
  <Application>Microsoft Office PowerPoint</Application>
  <PresentationFormat>On-screen Show (4:3)</PresentationFormat>
  <Paragraphs>248</Paragraphs>
  <Slides>27</Slides>
  <Notes>15</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Technic</vt:lpstr>
      <vt:lpstr>Survey of Post Last Glacial Maximum Environment: Unusual soil Constituents in Rockyhock Bay stratigraphy</vt:lpstr>
      <vt:lpstr>Abstract</vt:lpstr>
      <vt:lpstr>Abstract</vt:lpstr>
      <vt:lpstr>Keywords</vt:lpstr>
      <vt:lpstr>Evidential Markers: Soil Constituents</vt:lpstr>
      <vt:lpstr>Statement of Problem</vt:lpstr>
      <vt:lpstr>Rockyhock Bay: Soil Sample Source</vt:lpstr>
      <vt:lpstr>Analysis Materials</vt:lpstr>
      <vt:lpstr> Soil Processing</vt:lpstr>
      <vt:lpstr> Extraction of Floating Material</vt:lpstr>
      <vt:lpstr>Extraction and Rinsing of Magnetic Grains</vt:lpstr>
      <vt:lpstr>Weighing Magnetic Grains</vt:lpstr>
      <vt:lpstr>Size Sorting of Magnetic Grains</vt:lpstr>
      <vt:lpstr>Analysis of Magnetic Grains</vt:lpstr>
      <vt:lpstr>Scanning Electron Microscope (SEM)</vt:lpstr>
      <vt:lpstr>  SEM Image  </vt:lpstr>
      <vt:lpstr>SEM: Energy Dispersive X-Ray Spectroscopy</vt:lpstr>
      <vt:lpstr>Comparison of the Geo-chemical Composition to Earth’s Crust </vt:lpstr>
      <vt:lpstr>Microtektite Formation:  Terrestrial Impact Theory</vt:lpstr>
      <vt:lpstr>Results</vt:lpstr>
      <vt:lpstr>Results</vt:lpstr>
      <vt:lpstr>Results</vt:lpstr>
      <vt:lpstr>RHB Results Compared to other Bays</vt:lpstr>
      <vt:lpstr>Conclusion</vt:lpstr>
      <vt:lpstr>Future Work</vt:lpstr>
      <vt:lpstr>Acknowledgements </vt:lpstr>
      <vt:lpstr>  References</vt:lpstr>
    </vt:vector>
  </TitlesOfParts>
  <Company>Elizabeth City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Survey of Post LGM Environment</dc:title>
  <dc:creator>CERSER ECSU</dc:creator>
  <cp:lastModifiedBy>rdlawrence720</cp:lastModifiedBy>
  <cp:revision>186</cp:revision>
  <dcterms:created xsi:type="dcterms:W3CDTF">2010-07-15T19:13:18Z</dcterms:created>
  <dcterms:modified xsi:type="dcterms:W3CDTF">2010-08-27T01:59:53Z</dcterms:modified>
</cp:coreProperties>
</file>